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0"/>
  </p:notesMasterIdLst>
  <p:handoutMasterIdLst>
    <p:handoutMasterId r:id="rId51"/>
  </p:handoutMasterIdLst>
  <p:sldIdLst>
    <p:sldId id="270" r:id="rId2"/>
    <p:sldId id="259" r:id="rId3"/>
    <p:sldId id="271" r:id="rId4"/>
    <p:sldId id="272" r:id="rId5"/>
    <p:sldId id="260" r:id="rId6"/>
    <p:sldId id="274" r:id="rId7"/>
    <p:sldId id="269" r:id="rId8"/>
    <p:sldId id="275" r:id="rId9"/>
    <p:sldId id="277" r:id="rId10"/>
    <p:sldId id="276" r:id="rId11"/>
    <p:sldId id="264" r:id="rId12"/>
    <p:sldId id="278" r:id="rId13"/>
    <p:sldId id="257" r:id="rId14"/>
    <p:sldId id="273"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3" r:id="rId39"/>
    <p:sldId id="304" r:id="rId40"/>
    <p:sldId id="305" r:id="rId41"/>
    <p:sldId id="306" r:id="rId42"/>
    <p:sldId id="307" r:id="rId43"/>
    <p:sldId id="308" r:id="rId44"/>
    <p:sldId id="302" r:id="rId45"/>
    <p:sldId id="309" r:id="rId46"/>
    <p:sldId id="310" r:id="rId47"/>
    <p:sldId id="311" r:id="rId48"/>
    <p:sldId id="312" r:id="rId49"/>
  </p:sldIdLst>
  <p:sldSz cx="7559675" cy="1069181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0" userDrawn="1">
          <p15:clr>
            <a:srgbClr val="A4A3A4"/>
          </p15:clr>
        </p15:guide>
        <p15:guide id="2" pos="2562" userDrawn="1">
          <p15:clr>
            <a:srgbClr val="A4A3A4"/>
          </p15:clr>
        </p15:guide>
        <p15:guide id="3" orient="horz"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3E"/>
    <a:srgbClr val="0B2E3A"/>
    <a:srgbClr val="0085F0"/>
    <a:srgbClr val="008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0"/>
    <p:restoredTop sz="86390"/>
  </p:normalViewPr>
  <p:slideViewPr>
    <p:cSldViewPr snapToGrid="0" snapToObjects="1">
      <p:cViewPr varScale="1">
        <p:scale>
          <a:sx n="55" d="100"/>
          <a:sy n="55" d="100"/>
        </p:scale>
        <p:origin x="2376" y="90"/>
      </p:cViewPr>
      <p:guideLst>
        <p:guide pos="340"/>
        <p:guide pos="2562"/>
        <p:guide orient="horz" pos="3367"/>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5" d="100"/>
          <a:sy n="65" d="100"/>
        </p:scale>
        <p:origin x="28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8A80CA79-023D-456D-B876-A91FEE566C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4" name="Espaço Reservado para Rodapé 3">
            <a:extLst>
              <a:ext uri="{FF2B5EF4-FFF2-40B4-BE49-F238E27FC236}">
                <a16:creationId xmlns:a16="http://schemas.microsoft.com/office/drawing/2014/main" id="{59C127B4-1B3A-48C8-91A1-7B21A43892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6" name="Espaço Reservado para Número de Slide 5">
            <a:extLst>
              <a:ext uri="{FF2B5EF4-FFF2-40B4-BE49-F238E27FC236}">
                <a16:creationId xmlns:a16="http://schemas.microsoft.com/office/drawing/2014/main" id="{BE6875A9-CDA3-4F61-A116-7AC222DAF4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3A91C-6889-43DB-935E-8B0C7B8923B9}" type="slidenum">
              <a:rPr lang="pt-BR" smtClean="0"/>
              <a:t>‹nº›</a:t>
            </a:fld>
            <a:endParaRPr lang="pt-BR" dirty="0"/>
          </a:p>
        </p:txBody>
      </p:sp>
    </p:spTree>
    <p:extLst>
      <p:ext uri="{BB962C8B-B14F-4D97-AF65-F5344CB8AC3E}">
        <p14:creationId xmlns:p14="http://schemas.microsoft.com/office/powerpoint/2010/main" val="28424438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5FD31-58DD-462F-8DC2-B5297DC5081E}" type="datetimeFigureOut">
              <a:rPr lang="pt-BR" smtClean="0"/>
              <a:t>17/08/2020</a:t>
            </a:fld>
            <a:endParaRPr lang="pt-BR"/>
          </a:p>
        </p:txBody>
      </p:sp>
      <p:sp>
        <p:nvSpPr>
          <p:cNvPr id="4" name="Espaço Reservado para Imagem de Sli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F30A0-4038-45B3-85EA-3260BE823A07}" type="slidenum">
              <a:rPr lang="pt-BR" smtClean="0"/>
              <a:t>‹nº›</a:t>
            </a:fld>
            <a:endParaRPr lang="pt-BR"/>
          </a:p>
        </p:txBody>
      </p:sp>
    </p:spTree>
    <p:extLst>
      <p:ext uri="{BB962C8B-B14F-4D97-AF65-F5344CB8AC3E}">
        <p14:creationId xmlns:p14="http://schemas.microsoft.com/office/powerpoint/2010/main" val="14541687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a:extLst>
              <a:ext uri="{FF2B5EF4-FFF2-40B4-BE49-F238E27FC236}">
                <a16:creationId xmlns:a16="http://schemas.microsoft.com/office/drawing/2014/main" id="{552A33F9-6897-E847-BC2F-2854467F33DB}"/>
              </a:ext>
            </a:extLst>
          </p:cNvPr>
          <p:cNvSpPr/>
          <p:nvPr userDrawn="1"/>
        </p:nvSpPr>
        <p:spPr>
          <a:xfrm>
            <a:off x="169371" y="10503217"/>
            <a:ext cx="7220932" cy="50483"/>
          </a:xfrm>
          <a:prstGeom prst="roundRect">
            <a:avLst>
              <a:gd name="adj" fmla="val 673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90627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81EA3CE-84D1-6545-BE44-6B3EF96FDE38}"/>
              </a:ext>
            </a:extLst>
          </p:cNvPr>
          <p:cNvSpPr>
            <a:spLocks noGrp="1"/>
          </p:cNvSpPr>
          <p:nvPr>
            <p:ph type="sldNum" sz="quarter" idx="12"/>
          </p:nvPr>
        </p:nvSpPr>
        <p:spPr>
          <a:xfrm>
            <a:off x="5593544" y="9909729"/>
            <a:ext cx="1700927" cy="569240"/>
          </a:xfrm>
          <a:prstGeom prst="rect">
            <a:avLst/>
          </a:prstGeom>
        </p:spPr>
        <p:txBody>
          <a:bodyPr/>
          <a:lstStyle/>
          <a:p>
            <a:fld id="{40C7240A-530C-A84A-A40F-3E3C4A0DA6C2}" type="slidenum">
              <a:rPr lang="ru-RU" smtClean="0"/>
              <a:t>‹nº›</a:t>
            </a:fld>
            <a:endParaRPr lang="ru-RU"/>
          </a:p>
        </p:txBody>
      </p:sp>
    </p:spTree>
    <p:extLst>
      <p:ext uri="{BB962C8B-B14F-4D97-AF65-F5344CB8AC3E}">
        <p14:creationId xmlns:p14="http://schemas.microsoft.com/office/powerpoint/2010/main" val="2726694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0C7240A-530C-A84A-A40F-3E3C4A0DA6C2}" type="slidenum">
              <a:rPr lang="ru-RU" smtClean="0"/>
              <a:t>‹nº›</a:t>
            </a:fld>
            <a:endParaRPr lang="ru-RU"/>
          </a:p>
        </p:txBody>
      </p:sp>
    </p:spTree>
    <p:extLst>
      <p:ext uri="{BB962C8B-B14F-4D97-AF65-F5344CB8AC3E}">
        <p14:creationId xmlns:p14="http://schemas.microsoft.com/office/powerpoint/2010/main" val="407883675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ram-charan.com/about-ra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trello.com/pt-BR" TargetMode="External"/><Relationship Id="rId2" Type="http://schemas.openxmlformats.org/officeDocument/2006/relationships/hyperlink" Target="https://asana.com/pt" TargetMode="External"/><Relationship Id="rId1" Type="http://schemas.openxmlformats.org/officeDocument/2006/relationships/slideLayout" Target="../slideLayouts/slideLayout1.xml"/><Relationship Id="rId4" Type="http://schemas.openxmlformats.org/officeDocument/2006/relationships/hyperlink" Target="https://slack.com/intl/pt-br/"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slack.com/intl/pt-br/"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api.whatsapp.com/send?1=pt_BR&amp;phone=5522988322649" TargetMode="External"/><Relationship Id="rId2" Type="http://schemas.openxmlformats.org/officeDocument/2006/relationships/hyperlink" Target="https://www.aivis.com.br/site/" TargetMode="Externa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slack.com/intl/pt-b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slack.com/intl/pt-br/"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lack.com/intl/pt-br/"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AB229D-7D16-304E-8D62-6B7348F881A1}"/>
              </a:ext>
            </a:extLst>
          </p:cNvPr>
          <p:cNvSpPr txBox="1"/>
          <p:nvPr/>
        </p:nvSpPr>
        <p:spPr>
          <a:xfrm>
            <a:off x="2750946" y="9318155"/>
            <a:ext cx="2057783"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AIVIS.COM.BR</a:t>
            </a:r>
            <a:endParaRPr lang="ru-RU" dirty="0">
              <a:solidFill>
                <a:schemeClr val="bg1"/>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986A3746-7053-9B4D-9DF2-ACA373A128F8}"/>
              </a:ext>
            </a:extLst>
          </p:cNvPr>
          <p:cNvSpPr/>
          <p:nvPr/>
        </p:nvSpPr>
        <p:spPr>
          <a:xfrm>
            <a:off x="1890712" y="6245525"/>
            <a:ext cx="3778250" cy="261610"/>
          </a:xfrm>
          <a:prstGeom prst="rect">
            <a:avLst/>
          </a:prstGeom>
        </p:spPr>
        <p:txBody>
          <a:bodyPr>
            <a:spAutoFit/>
          </a:bodyPr>
          <a:lstStyle/>
          <a:p>
            <a:pPr algn="ctr"/>
            <a:r>
              <a:rPr lang="en-US" sz="1100" dirty="0">
                <a:solidFill>
                  <a:schemeClr val="bg1"/>
                </a:solidFill>
                <a:latin typeface="Arial" panose="020B0604020202020204" pitchFamily="34" charset="0"/>
                <a:cs typeface="Arial" panose="020B0604020202020204" pitchFamily="34" charset="0"/>
              </a:rPr>
              <a:t>20/08/2020</a:t>
            </a:r>
            <a:endParaRPr lang="ru-RU" sz="1100" dirty="0">
              <a:solidFill>
                <a:schemeClr val="bg1"/>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90A1B592-3B2D-7A4B-AC0A-CB606587A404}"/>
              </a:ext>
            </a:extLst>
          </p:cNvPr>
          <p:cNvSpPr/>
          <p:nvPr/>
        </p:nvSpPr>
        <p:spPr>
          <a:xfrm>
            <a:off x="172528" y="717788"/>
            <a:ext cx="7214617" cy="1200329"/>
          </a:xfrm>
          <a:prstGeom prst="rect">
            <a:avLst/>
          </a:prstGeom>
        </p:spPr>
        <p:txBody>
          <a:bodyPr wrap="square">
            <a:spAutoFit/>
          </a:bodyPr>
          <a:lstStyle/>
          <a:p>
            <a:pPr algn="ctr"/>
            <a:r>
              <a:rPr lang="en-US" sz="3600" b="1" spc="3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Gestão</a:t>
            </a:r>
            <a:r>
              <a:rPr lang="en-US" sz="3600" b="1" spc="3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para </a:t>
            </a:r>
          </a:p>
          <a:p>
            <a:pPr algn="ctr"/>
            <a:r>
              <a:rPr lang="en-US" sz="3600" b="1" spc="3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Pequenas</a:t>
            </a:r>
            <a:r>
              <a:rPr lang="en-US" sz="3600" b="1" spc="3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en-US" sz="3600" b="1" spc="3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empresas</a:t>
            </a:r>
            <a:endParaRPr lang="ru-RU" sz="3600" b="1" spc="3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Imagem 2" descr="Desenho com traços pretos em fundo branco&#10;&#10;Descrição gerada automaticamente">
            <a:extLst>
              <a:ext uri="{FF2B5EF4-FFF2-40B4-BE49-F238E27FC236}">
                <a16:creationId xmlns:a16="http://schemas.microsoft.com/office/drawing/2014/main" id="{04E39B5C-4E38-468B-875F-5595D61F1556}"/>
              </a:ext>
            </a:extLst>
          </p:cNvPr>
          <p:cNvPicPr>
            <a:picLocks noChangeAspect="1"/>
          </p:cNvPicPr>
          <p:nvPr/>
        </p:nvPicPr>
        <p:blipFill>
          <a:blip r:embed="rId3"/>
          <a:stretch>
            <a:fillRect/>
          </a:stretch>
        </p:blipFill>
        <p:spPr>
          <a:xfrm>
            <a:off x="2327168" y="5090005"/>
            <a:ext cx="2481561" cy="511801"/>
          </a:xfrm>
          <a:prstGeom prst="rect">
            <a:avLst/>
          </a:prstGeom>
        </p:spPr>
      </p:pic>
      <p:sp>
        <p:nvSpPr>
          <p:cNvPr id="2" name="Espaço Reservado para Número de Slide 1">
            <a:extLst>
              <a:ext uri="{FF2B5EF4-FFF2-40B4-BE49-F238E27FC236}">
                <a16:creationId xmlns:a16="http://schemas.microsoft.com/office/drawing/2014/main" id="{FB86C12B-292F-4500-B074-EC40CE0EEE26}"/>
              </a:ext>
            </a:extLst>
          </p:cNvPr>
          <p:cNvSpPr>
            <a:spLocks noGrp="1"/>
          </p:cNvSpPr>
          <p:nvPr>
            <p:ph type="sldNum" sz="quarter" idx="12"/>
          </p:nvPr>
        </p:nvSpPr>
        <p:spPr/>
        <p:txBody>
          <a:bodyPr/>
          <a:lstStyle/>
          <a:p>
            <a:fld id="{40C7240A-530C-A84A-A40F-3E3C4A0DA6C2}" type="slidenum">
              <a:rPr lang="ru-RU" smtClean="0"/>
              <a:t>1</a:t>
            </a:fld>
            <a:endParaRPr lang="ru-RU"/>
          </a:p>
        </p:txBody>
      </p:sp>
    </p:spTree>
    <p:extLst>
      <p:ext uri="{BB962C8B-B14F-4D97-AF65-F5344CB8AC3E}">
        <p14:creationId xmlns:p14="http://schemas.microsoft.com/office/powerpoint/2010/main" val="208987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734706"/>
            <a:ext cx="6569274" cy="4801314"/>
          </a:xfrm>
          <a:prstGeom prst="rect">
            <a:avLst/>
          </a:prstGeom>
          <a:noFill/>
        </p:spPr>
        <p:txBody>
          <a:bodyPr wrap="square" rtlCol="0">
            <a:spAutoFit/>
          </a:bodyPr>
          <a:lstStyle/>
          <a:p>
            <a:pPr algn="just"/>
            <a:r>
              <a:rPr lang="pt-BR" sz="1800" dirty="0"/>
              <a:t>Após realizar um planejamento inicial é necessário que você defina melhor o perfil que sua empresa terá, e o seu público alvo, assim você saberá exatamente para onde ir e como chegar lá.</a:t>
            </a:r>
          </a:p>
          <a:p>
            <a:pPr algn="just"/>
            <a:endParaRPr lang="pt-BR" sz="1800" dirty="0"/>
          </a:p>
          <a:p>
            <a:pPr algn="just"/>
            <a:r>
              <a:rPr lang="pt-BR" sz="1800" dirty="0"/>
              <a:t>Mas como eu posso traçar esse perfil?</a:t>
            </a:r>
          </a:p>
          <a:p>
            <a:pPr algn="just"/>
            <a:r>
              <a:rPr lang="pt-BR" sz="1800" dirty="0"/>
              <a:t>O perfil da empresa nada mais é do que definir o ramo de atuação, ou seja, a quem a empresa irá atender, por quais princípios ela irá ser pautada, como você deseja que ela seja vista no mercado e como será o relacionamento entre seus colaboradores e seu target (publico alvo).</a:t>
            </a:r>
          </a:p>
          <a:p>
            <a:pPr algn="just"/>
            <a:endParaRPr lang="pt-BR" sz="1800" dirty="0"/>
          </a:p>
          <a:p>
            <a:pPr algn="just"/>
            <a:r>
              <a:rPr lang="pt-BR" sz="1800" dirty="0"/>
              <a:t>Traçar o perfil da empresa é de extrema importância, pois é o que lhe dará o caminho para o futuro do seu empreendimento e onde serão elaborados os valores(princípios éticos) , missão(motivo da existência) e a visão(o que quer atingir) de negócio, definindo o que ela irá representar e a forma que irá se apresentar e se relacionar com o público em geral, além das inovação que trará.</a:t>
            </a:r>
          </a:p>
        </p:txBody>
      </p:sp>
      <p:sp>
        <p:nvSpPr>
          <p:cNvPr id="66" name="TextBox 65">
            <a:extLst>
              <a:ext uri="{FF2B5EF4-FFF2-40B4-BE49-F238E27FC236}">
                <a16:creationId xmlns:a16="http://schemas.microsoft.com/office/drawing/2014/main" id="{39E4EEE2-A095-FD4A-A460-A5E4CAC0551F}"/>
              </a:ext>
            </a:extLst>
          </p:cNvPr>
          <p:cNvSpPr txBox="1"/>
          <p:nvPr/>
        </p:nvSpPr>
        <p:spPr>
          <a:xfrm>
            <a:off x="438862" y="1456027"/>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Definir o perfil da empresa</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00126" y="1582443"/>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Imagem 2" descr="Uma imagem contendo no interior, mesa, bolo, brinquedo&#10;&#10;Descrição gerada automaticamente">
            <a:extLst>
              <a:ext uri="{FF2B5EF4-FFF2-40B4-BE49-F238E27FC236}">
                <a16:creationId xmlns:a16="http://schemas.microsoft.com/office/drawing/2014/main" id="{412FD4ED-131E-4B51-AD57-73FFF7E05930}"/>
              </a:ext>
            </a:extLst>
          </p:cNvPr>
          <p:cNvPicPr>
            <a:picLocks noChangeAspect="1"/>
          </p:cNvPicPr>
          <p:nvPr/>
        </p:nvPicPr>
        <p:blipFill>
          <a:blip r:embed="rId2"/>
          <a:stretch>
            <a:fillRect/>
          </a:stretch>
        </p:blipFill>
        <p:spPr>
          <a:xfrm>
            <a:off x="292104" y="6741035"/>
            <a:ext cx="6975465" cy="3473170"/>
          </a:xfrm>
          <a:prstGeom prst="rect">
            <a:avLst/>
          </a:prstGeom>
        </p:spPr>
      </p:pic>
    </p:spTree>
    <p:extLst>
      <p:ext uri="{BB962C8B-B14F-4D97-AF65-F5344CB8AC3E}">
        <p14:creationId xmlns:p14="http://schemas.microsoft.com/office/powerpoint/2010/main" val="418600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Прямая соединительная линия 17">
            <a:extLst>
              <a:ext uri="{FF2B5EF4-FFF2-40B4-BE49-F238E27FC236}">
                <a16:creationId xmlns:a16="http://schemas.microsoft.com/office/drawing/2014/main" id="{0008B600-7B91-194B-956E-78337EC03C1F}"/>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1A54D61-F5DA-EE41-B96F-9A2A973946CE}"/>
              </a:ext>
            </a:extLst>
          </p:cNvPr>
          <p:cNvSpPr txBox="1"/>
          <p:nvPr/>
        </p:nvSpPr>
        <p:spPr>
          <a:xfrm>
            <a:off x="728759" y="3931437"/>
            <a:ext cx="2744814" cy="3754874"/>
          </a:xfrm>
          <a:prstGeom prst="rect">
            <a:avLst/>
          </a:prstGeom>
          <a:noFill/>
        </p:spPr>
        <p:txBody>
          <a:bodyPr wrap="square" rtlCol="0">
            <a:spAutoFit/>
          </a:bodyPr>
          <a:lstStyle/>
          <a:p>
            <a:pPr algn="just"/>
            <a:r>
              <a:rPr lang="pt-BR" sz="1400" dirty="0"/>
              <a:t>Este tipo empresarial, que significa empresa individual de responsabilidade limitada, é uma empresa, como o próprio nome já diz, individual, ou seja, há apenas 1 sócio.</a:t>
            </a:r>
          </a:p>
          <a:p>
            <a:pPr algn="just"/>
            <a:r>
              <a:rPr lang="pt-BR" sz="1400" dirty="0"/>
              <a:t>Para que você possa abrir uma EIRELI, é necessário que o capital social seja de cem salários mínimos, o qual deve ser integralmente investido na empresa, pois por se tratar de uma empresa limitada, o patrimônio da empresa é separado do patrimônio do sócio, assim, em caso de dívidas e falência o socio não responderá com seus próprios bens.</a:t>
            </a:r>
          </a:p>
        </p:txBody>
      </p:sp>
      <p:sp>
        <p:nvSpPr>
          <p:cNvPr id="20" name="TextBox 19">
            <a:extLst>
              <a:ext uri="{FF2B5EF4-FFF2-40B4-BE49-F238E27FC236}">
                <a16:creationId xmlns:a16="http://schemas.microsoft.com/office/drawing/2014/main" id="{185603A9-CC81-494B-9EFA-26ABCD633A6A}"/>
              </a:ext>
            </a:extLst>
          </p:cNvPr>
          <p:cNvSpPr txBox="1"/>
          <p:nvPr/>
        </p:nvSpPr>
        <p:spPr>
          <a:xfrm>
            <a:off x="752441" y="3573754"/>
            <a:ext cx="2832430" cy="314253"/>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entury Gothic" panose="020B0502020202020204" pitchFamily="34" charset="0"/>
              </a:rPr>
              <a:t>ERIELI</a:t>
            </a:r>
            <a:endParaRPr lang="ru-RU" sz="1400" b="1" dirty="0">
              <a:solidFill>
                <a:schemeClr val="tx1">
                  <a:lumMod val="95000"/>
                  <a:lumOff val="5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EA4C7B55-1B90-2145-99E3-AE2E46FE3D0A}"/>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22" name="Прямоугольник 21">
            <a:extLst>
              <a:ext uri="{FF2B5EF4-FFF2-40B4-BE49-F238E27FC236}">
                <a16:creationId xmlns:a16="http://schemas.microsoft.com/office/drawing/2014/main" id="{B1F25B66-AAFB-4149-A5DA-F1FFDA179807}"/>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3" name="Прямая соединительная линия 22">
            <a:extLst>
              <a:ext uri="{FF2B5EF4-FFF2-40B4-BE49-F238E27FC236}">
                <a16:creationId xmlns:a16="http://schemas.microsoft.com/office/drawing/2014/main" id="{D55B8A06-3F95-444B-B039-264A4E8AFBA1}"/>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419199B5-F181-E749-98BF-2AE9E4622D74}"/>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8-конечная звезда 2">
            <a:extLst>
              <a:ext uri="{FF2B5EF4-FFF2-40B4-BE49-F238E27FC236}">
                <a16:creationId xmlns:a16="http://schemas.microsoft.com/office/drawing/2014/main" id="{372D302A-2871-0C48-BA2B-DBBA70DD3F79}"/>
              </a:ext>
            </a:extLst>
          </p:cNvPr>
          <p:cNvSpPr/>
          <p:nvPr/>
        </p:nvSpPr>
        <p:spPr>
          <a:xfrm>
            <a:off x="552058" y="3648563"/>
            <a:ext cx="200978" cy="164637"/>
          </a:xfrm>
          <a:prstGeom prst="star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Century Gothic" panose="020B0502020202020204" pitchFamily="34" charset="0"/>
              </a:rPr>
              <a:t>1</a:t>
            </a:r>
            <a:endParaRPr lang="ru-RU" b="1" dirty="0">
              <a:latin typeface="Century Gothic" panose="020B0502020202020204" pitchFamily="34" charset="0"/>
            </a:endParaRPr>
          </a:p>
        </p:txBody>
      </p:sp>
      <p:sp>
        <p:nvSpPr>
          <p:cNvPr id="43" name="8-конечная звезда 42">
            <a:extLst>
              <a:ext uri="{FF2B5EF4-FFF2-40B4-BE49-F238E27FC236}">
                <a16:creationId xmlns:a16="http://schemas.microsoft.com/office/drawing/2014/main" id="{3BA00D40-2928-0844-A787-B1E78F7ECED3}"/>
              </a:ext>
            </a:extLst>
          </p:cNvPr>
          <p:cNvSpPr/>
          <p:nvPr/>
        </p:nvSpPr>
        <p:spPr>
          <a:xfrm>
            <a:off x="3757915" y="3648563"/>
            <a:ext cx="238125" cy="238125"/>
          </a:xfrm>
          <a:prstGeom prst="star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Century Gothic" panose="020B0502020202020204" pitchFamily="34" charset="0"/>
              </a:rPr>
              <a:t>3</a:t>
            </a:r>
            <a:endParaRPr lang="ru-RU" b="1" dirty="0">
              <a:latin typeface="Century Gothic" panose="020B0502020202020204" pitchFamily="34" charset="0"/>
            </a:endParaRPr>
          </a:p>
        </p:txBody>
      </p:sp>
      <p:sp>
        <p:nvSpPr>
          <p:cNvPr id="52" name="8-конечная звезда 51">
            <a:extLst>
              <a:ext uri="{FF2B5EF4-FFF2-40B4-BE49-F238E27FC236}">
                <a16:creationId xmlns:a16="http://schemas.microsoft.com/office/drawing/2014/main" id="{7A370B11-647B-BE42-9C37-3CA1D902A2E6}"/>
              </a:ext>
            </a:extLst>
          </p:cNvPr>
          <p:cNvSpPr/>
          <p:nvPr/>
        </p:nvSpPr>
        <p:spPr>
          <a:xfrm>
            <a:off x="510702" y="7730165"/>
            <a:ext cx="238125" cy="238125"/>
          </a:xfrm>
          <a:prstGeom prst="star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Century Gothic" panose="020B0502020202020204" pitchFamily="34" charset="0"/>
              </a:rPr>
              <a:t>2</a:t>
            </a:r>
            <a:endParaRPr lang="ru-RU" b="1" dirty="0">
              <a:latin typeface="Century Gothic" panose="020B0502020202020204" pitchFamily="34" charset="0"/>
            </a:endParaRPr>
          </a:p>
        </p:txBody>
      </p:sp>
      <p:sp>
        <p:nvSpPr>
          <p:cNvPr id="56" name="8-конечная звезда 55">
            <a:extLst>
              <a:ext uri="{FF2B5EF4-FFF2-40B4-BE49-F238E27FC236}">
                <a16:creationId xmlns:a16="http://schemas.microsoft.com/office/drawing/2014/main" id="{523A59D9-2AF6-0D42-BCAA-4812F1C705B6}"/>
              </a:ext>
            </a:extLst>
          </p:cNvPr>
          <p:cNvSpPr/>
          <p:nvPr/>
        </p:nvSpPr>
        <p:spPr>
          <a:xfrm>
            <a:off x="3818583" y="7158758"/>
            <a:ext cx="238125" cy="238125"/>
          </a:xfrm>
          <a:prstGeom prst="star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Century Gothic" panose="020B0502020202020204" pitchFamily="34" charset="0"/>
              </a:rPr>
              <a:t>4</a:t>
            </a:r>
            <a:endParaRPr lang="ru-RU" b="1" dirty="0">
              <a:latin typeface="Century Gothic" panose="020B0502020202020204" pitchFamily="34" charset="0"/>
            </a:endParaRPr>
          </a:p>
        </p:txBody>
      </p:sp>
      <p:cxnSp>
        <p:nvCxnSpPr>
          <p:cNvPr id="25" name="Прямая соединительная линия 25">
            <a:extLst>
              <a:ext uri="{FF2B5EF4-FFF2-40B4-BE49-F238E27FC236}">
                <a16:creationId xmlns:a16="http://schemas.microsoft.com/office/drawing/2014/main" id="{993F4CB4-60D5-4851-8EE6-8B373193BB5C}"/>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30">
            <a:extLst>
              <a:ext uri="{FF2B5EF4-FFF2-40B4-BE49-F238E27FC236}">
                <a16:creationId xmlns:a16="http://schemas.microsoft.com/office/drawing/2014/main" id="{6E2F0544-FFB7-4C7C-B352-B36D1AC45B7F}"/>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31">
            <a:extLst>
              <a:ext uri="{FF2B5EF4-FFF2-40B4-BE49-F238E27FC236}">
                <a16:creationId xmlns:a16="http://schemas.microsoft.com/office/drawing/2014/main" id="{36C34AC5-E48E-4B80-BA9F-8809D89AFC5D}"/>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TextBox 51">
            <a:extLst>
              <a:ext uri="{FF2B5EF4-FFF2-40B4-BE49-F238E27FC236}">
                <a16:creationId xmlns:a16="http://schemas.microsoft.com/office/drawing/2014/main" id="{8563279B-0B05-440F-9D1F-F6BC9B32F082}"/>
              </a:ext>
            </a:extLst>
          </p:cNvPr>
          <p:cNvSpPr txBox="1"/>
          <p:nvPr/>
        </p:nvSpPr>
        <p:spPr>
          <a:xfrm>
            <a:off x="473278" y="1806702"/>
            <a:ext cx="6569274" cy="1754326"/>
          </a:xfrm>
          <a:prstGeom prst="rect">
            <a:avLst/>
          </a:prstGeom>
          <a:noFill/>
        </p:spPr>
        <p:txBody>
          <a:bodyPr wrap="square" rtlCol="0">
            <a:spAutoFit/>
          </a:bodyPr>
          <a:lstStyle/>
          <a:p>
            <a:pPr algn="just"/>
            <a:r>
              <a:rPr lang="pt-BR" sz="1800" dirty="0"/>
              <a:t>Como já dito, é importante que você marque uma consultoria com um contador ou advogado que possa te orientar sobre os tipos empresarias e qual seria mais adequado para o seu negócio.</a:t>
            </a:r>
          </a:p>
          <a:p>
            <a:pPr algn="just"/>
            <a:endParaRPr lang="pt-BR" sz="1800" dirty="0"/>
          </a:p>
          <a:p>
            <a:pPr algn="just"/>
            <a:r>
              <a:rPr lang="pt-BR" sz="1800" dirty="0"/>
              <a:t>Atualmente os tipos empresariais existentes para micro e pequenas empresas são:</a:t>
            </a:r>
          </a:p>
        </p:txBody>
      </p:sp>
      <p:sp>
        <p:nvSpPr>
          <p:cNvPr id="29" name="TextBox 65">
            <a:extLst>
              <a:ext uri="{FF2B5EF4-FFF2-40B4-BE49-F238E27FC236}">
                <a16:creationId xmlns:a16="http://schemas.microsoft.com/office/drawing/2014/main" id="{9065936C-0B1C-412F-BB99-85DFEC77A076}"/>
              </a:ext>
            </a:extLst>
          </p:cNvPr>
          <p:cNvSpPr txBox="1"/>
          <p:nvPr/>
        </p:nvSpPr>
        <p:spPr>
          <a:xfrm>
            <a:off x="438862" y="1456027"/>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Tipos de empresas</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0" name="Овал 67">
            <a:extLst>
              <a:ext uri="{FF2B5EF4-FFF2-40B4-BE49-F238E27FC236}">
                <a16:creationId xmlns:a16="http://schemas.microsoft.com/office/drawing/2014/main" id="{19B5CE9E-959F-40CB-B816-2BB9006192A8}"/>
              </a:ext>
            </a:extLst>
          </p:cNvPr>
          <p:cNvSpPr/>
          <p:nvPr/>
        </p:nvSpPr>
        <p:spPr>
          <a:xfrm>
            <a:off x="400126" y="1582443"/>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9">
            <a:extLst>
              <a:ext uri="{FF2B5EF4-FFF2-40B4-BE49-F238E27FC236}">
                <a16:creationId xmlns:a16="http://schemas.microsoft.com/office/drawing/2014/main" id="{7DCE9D50-5D83-408F-BAEE-84F985BB1664}"/>
              </a:ext>
            </a:extLst>
          </p:cNvPr>
          <p:cNvSpPr txBox="1"/>
          <p:nvPr/>
        </p:nvSpPr>
        <p:spPr>
          <a:xfrm>
            <a:off x="4056707" y="3648563"/>
            <a:ext cx="2966261" cy="557910"/>
          </a:xfrm>
          <a:prstGeom prst="rect">
            <a:avLst/>
          </a:prstGeom>
          <a:noFill/>
        </p:spPr>
        <p:txBody>
          <a:bodyPr wrap="square" rtlCol="0">
            <a:spAutoFit/>
          </a:bodyPr>
          <a:lstStyle/>
          <a:p>
            <a:pPr>
              <a:lnSpc>
                <a:spcPts val="1880"/>
              </a:lnSpc>
            </a:pPr>
            <a:r>
              <a:rPr lang="pt-BR" sz="1400" b="1" dirty="0">
                <a:latin typeface="Calibri" panose="020F0502020204030204" pitchFamily="34" charset="0"/>
              </a:rPr>
              <a:t>Microempreendedor Individual (MEI)</a:t>
            </a:r>
          </a:p>
          <a:p>
            <a:pPr>
              <a:lnSpc>
                <a:spcPts val="1880"/>
              </a:lnSpc>
            </a:pPr>
            <a:endParaRPr lang="ru-RU" sz="1400" b="1" dirty="0">
              <a:solidFill>
                <a:schemeClr val="tx1">
                  <a:lumMod val="95000"/>
                  <a:lumOff val="5000"/>
                </a:schemeClr>
              </a:solidFill>
              <a:latin typeface="Century Gothic" panose="020B0502020202020204" pitchFamily="34" charset="0"/>
            </a:endParaRPr>
          </a:p>
        </p:txBody>
      </p:sp>
      <p:sp>
        <p:nvSpPr>
          <p:cNvPr id="4" name="TextBox 18">
            <a:extLst>
              <a:ext uri="{FF2B5EF4-FFF2-40B4-BE49-F238E27FC236}">
                <a16:creationId xmlns:a16="http://schemas.microsoft.com/office/drawing/2014/main" id="{AA45B1D3-B6B3-4A2C-A95C-69C87FAF148D}"/>
              </a:ext>
            </a:extLst>
          </p:cNvPr>
          <p:cNvSpPr txBox="1"/>
          <p:nvPr/>
        </p:nvSpPr>
        <p:spPr>
          <a:xfrm>
            <a:off x="4086103" y="3951961"/>
            <a:ext cx="2744814" cy="3108543"/>
          </a:xfrm>
          <a:prstGeom prst="rect">
            <a:avLst/>
          </a:prstGeom>
          <a:noFill/>
        </p:spPr>
        <p:txBody>
          <a:bodyPr wrap="square" rtlCol="0">
            <a:spAutoFit/>
          </a:bodyPr>
          <a:lstStyle/>
          <a:p>
            <a:r>
              <a:rPr lang="pt-BR" sz="1400" dirty="0">
                <a:latin typeface="Calibri" panose="020F0502020204030204" pitchFamily="34" charset="0"/>
              </a:rPr>
              <a:t>Também é uma empresa individual, pela qual o proprietário — que dá seu nome ao negócio — é totalmente responsável, inclusive com seus bens de pessoa física.</a:t>
            </a:r>
          </a:p>
          <a:p>
            <a:r>
              <a:rPr lang="pt-BR" sz="1400" dirty="0" err="1">
                <a:latin typeface="Calibri" panose="020F0502020204030204" pitchFamily="34" charset="0"/>
              </a:rPr>
              <a:t>MEIs</a:t>
            </a:r>
            <a:r>
              <a:rPr lang="pt-BR" sz="1400" dirty="0">
                <a:latin typeface="Calibri" panose="020F0502020204030204" pitchFamily="34" charset="0"/>
              </a:rPr>
              <a:t>, logo na abertura, são automaticamente enquadradas no Simples Nacional, não tendo liberdade de escolha por regime tributário. Além disso, não podem faturar mais de R$  81 mil anualmente. Caso ultrapassem o valor, devem fazer a transição para empresa individual.</a:t>
            </a:r>
          </a:p>
        </p:txBody>
      </p:sp>
      <p:sp>
        <p:nvSpPr>
          <p:cNvPr id="7" name="TextBox 18">
            <a:extLst>
              <a:ext uri="{FF2B5EF4-FFF2-40B4-BE49-F238E27FC236}">
                <a16:creationId xmlns:a16="http://schemas.microsoft.com/office/drawing/2014/main" id="{074CB01A-D4D3-40FB-AF56-A144298922D9}"/>
              </a:ext>
            </a:extLst>
          </p:cNvPr>
          <p:cNvSpPr txBox="1"/>
          <p:nvPr/>
        </p:nvSpPr>
        <p:spPr>
          <a:xfrm>
            <a:off x="728759" y="7980641"/>
            <a:ext cx="2744814" cy="2031325"/>
          </a:xfrm>
          <a:prstGeom prst="rect">
            <a:avLst/>
          </a:prstGeom>
          <a:noFill/>
        </p:spPr>
        <p:txBody>
          <a:bodyPr wrap="square" rtlCol="0">
            <a:spAutoFit/>
          </a:bodyPr>
          <a:lstStyle/>
          <a:p>
            <a:pPr algn="just"/>
            <a:r>
              <a:rPr lang="pt-BR" sz="1400" dirty="0"/>
              <a:t>Na empresa individual não há a separação do patrimônio do empresário e da empresa, mesmo que haja a comunicabilidade entre os bens de ambos, por uma questão de gestão, o empresário responderá ilimitadamente pelas dívidas negociais adquiridas.</a:t>
            </a:r>
          </a:p>
          <a:p>
            <a:pPr algn="just"/>
            <a:endParaRPr lang="pt-BR" sz="1400" dirty="0"/>
          </a:p>
        </p:txBody>
      </p:sp>
      <p:sp>
        <p:nvSpPr>
          <p:cNvPr id="8" name="TextBox 19">
            <a:extLst>
              <a:ext uri="{FF2B5EF4-FFF2-40B4-BE49-F238E27FC236}">
                <a16:creationId xmlns:a16="http://schemas.microsoft.com/office/drawing/2014/main" id="{0EF60C28-78F0-4E19-99AD-42ABEA4A9FBF}"/>
              </a:ext>
            </a:extLst>
          </p:cNvPr>
          <p:cNvSpPr txBox="1"/>
          <p:nvPr/>
        </p:nvSpPr>
        <p:spPr>
          <a:xfrm>
            <a:off x="753036" y="7702398"/>
            <a:ext cx="2832430" cy="314253"/>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entury Gothic" panose="020B0502020202020204" pitchFamily="34" charset="0"/>
              </a:rPr>
              <a:t>EMPRESA INDIVIDUAL</a:t>
            </a:r>
            <a:endParaRPr lang="ru-RU" sz="1400" b="1" dirty="0">
              <a:solidFill>
                <a:schemeClr val="tx1">
                  <a:lumMod val="95000"/>
                  <a:lumOff val="5000"/>
                </a:schemeClr>
              </a:solidFill>
              <a:latin typeface="Century Gothic" panose="020B0502020202020204" pitchFamily="34" charset="0"/>
            </a:endParaRPr>
          </a:p>
        </p:txBody>
      </p:sp>
      <p:sp>
        <p:nvSpPr>
          <p:cNvPr id="9" name="TextBox 19">
            <a:extLst>
              <a:ext uri="{FF2B5EF4-FFF2-40B4-BE49-F238E27FC236}">
                <a16:creationId xmlns:a16="http://schemas.microsoft.com/office/drawing/2014/main" id="{04BFD729-50EA-4337-A71C-7901A722F847}"/>
              </a:ext>
            </a:extLst>
          </p:cNvPr>
          <p:cNvSpPr txBox="1"/>
          <p:nvPr/>
        </p:nvSpPr>
        <p:spPr>
          <a:xfrm>
            <a:off x="4086103" y="7120693"/>
            <a:ext cx="2832430" cy="314253"/>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entury Gothic" panose="020B0502020202020204" pitchFamily="34" charset="0"/>
              </a:rPr>
              <a:t>LTDA</a:t>
            </a:r>
            <a:endParaRPr lang="ru-RU" sz="1400" b="1" dirty="0">
              <a:solidFill>
                <a:schemeClr val="tx1">
                  <a:lumMod val="95000"/>
                  <a:lumOff val="5000"/>
                </a:schemeClr>
              </a:solidFill>
              <a:latin typeface="Century Gothic" panose="020B0502020202020204" pitchFamily="34" charset="0"/>
            </a:endParaRPr>
          </a:p>
        </p:txBody>
      </p:sp>
      <p:sp>
        <p:nvSpPr>
          <p:cNvPr id="10" name="TextBox 18">
            <a:extLst>
              <a:ext uri="{FF2B5EF4-FFF2-40B4-BE49-F238E27FC236}">
                <a16:creationId xmlns:a16="http://schemas.microsoft.com/office/drawing/2014/main" id="{C035AE66-FC1B-4DC5-8457-483C7A68A11C}"/>
              </a:ext>
            </a:extLst>
          </p:cNvPr>
          <p:cNvSpPr txBox="1"/>
          <p:nvPr/>
        </p:nvSpPr>
        <p:spPr>
          <a:xfrm>
            <a:off x="4010179" y="7457055"/>
            <a:ext cx="2744814" cy="2893100"/>
          </a:xfrm>
          <a:prstGeom prst="rect">
            <a:avLst/>
          </a:prstGeom>
          <a:noFill/>
        </p:spPr>
        <p:txBody>
          <a:bodyPr wrap="square" rtlCol="0">
            <a:spAutoFit/>
          </a:bodyPr>
          <a:lstStyle/>
          <a:p>
            <a:pPr algn="just"/>
            <a:r>
              <a:rPr lang="pt-BR" sz="1400" dirty="0"/>
              <a:t>Já a empresa de responsabilidade limita (LTDA), para sua constituição há a necessidade de pelo menos dois sócios. O capital social na empresa limitada é dividido em cotas e aquele que possui o maior número destas, é considerado sócio majoritário, tendo, portanto, maior poder de decisão. Todo este procedimento é firmado e especificado por escrito no contrato social que deverá ser elaborado por um advogado.</a:t>
            </a:r>
          </a:p>
        </p:txBody>
      </p:sp>
    </p:spTree>
    <p:extLst>
      <p:ext uri="{BB962C8B-B14F-4D97-AF65-F5344CB8AC3E}">
        <p14:creationId xmlns:p14="http://schemas.microsoft.com/office/powerpoint/2010/main" val="259890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definir</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metas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734706"/>
            <a:ext cx="6569274" cy="1754326"/>
          </a:xfrm>
          <a:prstGeom prst="rect">
            <a:avLst/>
          </a:prstGeom>
          <a:noFill/>
        </p:spPr>
        <p:txBody>
          <a:bodyPr wrap="square" rtlCol="0">
            <a:spAutoFit/>
          </a:bodyPr>
          <a:lstStyle/>
          <a:p>
            <a:pPr algn="just"/>
            <a:r>
              <a:rPr lang="pt-BR" sz="1800" dirty="0"/>
              <a:t>Existem outros tipos de empresas mas são menos frequentes como a SS (Sociedade Simples) que </a:t>
            </a:r>
            <a:r>
              <a:rPr lang="pt-BR" b="0" i="0" dirty="0">
                <a:solidFill>
                  <a:srgbClr val="202122"/>
                </a:solidFill>
                <a:effectLst/>
              </a:rPr>
              <a:t>sociedades que exploram a atividade de prestação de serviços decorrentes de atividades intelectuais e de cooperativa, ou mesmo a SA (Sociedade Anônima) que </a:t>
            </a:r>
            <a:r>
              <a:rPr lang="pt-BR" b="0" i="0" dirty="0">
                <a:solidFill>
                  <a:srgbClr val="404040"/>
                </a:solidFill>
                <a:effectLst/>
              </a:rPr>
              <a:t>são empreendimentos com capital social dividido em ações, diferente dos sistema de quotas utilizados por outros tipos de empresas.</a:t>
            </a:r>
            <a:endParaRPr lang="pt-BR" sz="1800" dirty="0"/>
          </a:p>
        </p:txBody>
      </p:sp>
      <p:sp>
        <p:nvSpPr>
          <p:cNvPr id="66" name="TextBox 65">
            <a:extLst>
              <a:ext uri="{FF2B5EF4-FFF2-40B4-BE49-F238E27FC236}">
                <a16:creationId xmlns:a16="http://schemas.microsoft.com/office/drawing/2014/main" id="{39E4EEE2-A095-FD4A-A460-A5E4CAC0551F}"/>
              </a:ext>
            </a:extLst>
          </p:cNvPr>
          <p:cNvSpPr txBox="1"/>
          <p:nvPr/>
        </p:nvSpPr>
        <p:spPr>
          <a:xfrm>
            <a:off x="524124" y="5605498"/>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Definir metas</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50972" y="5729991"/>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68">
            <a:extLst>
              <a:ext uri="{FF2B5EF4-FFF2-40B4-BE49-F238E27FC236}">
                <a16:creationId xmlns:a16="http://schemas.microsoft.com/office/drawing/2014/main" id="{4114392B-EDFA-4A38-977A-4E220B979BC0}"/>
              </a:ext>
            </a:extLst>
          </p:cNvPr>
          <p:cNvSpPr txBox="1"/>
          <p:nvPr/>
        </p:nvSpPr>
        <p:spPr>
          <a:xfrm>
            <a:off x="524124" y="5912106"/>
            <a:ext cx="3165807" cy="4185761"/>
          </a:xfrm>
          <a:prstGeom prst="rect">
            <a:avLst/>
          </a:prstGeom>
          <a:noFill/>
        </p:spPr>
        <p:txBody>
          <a:bodyPr wrap="square" rtlCol="0">
            <a:spAutoFit/>
          </a:bodyPr>
          <a:lstStyle/>
          <a:p>
            <a:pPr algn="just"/>
            <a:r>
              <a:rPr lang="pt-BR" sz="1400" dirty="0"/>
              <a:t>Você sabe a importância de definir as metas para sua empresa? </a:t>
            </a:r>
          </a:p>
          <a:p>
            <a:pPr algn="just"/>
            <a:r>
              <a:rPr lang="pt-BR" sz="1400" dirty="0"/>
              <a:t>Definir metas, na verdade, é fazer um planejamento estratégico, definindo os objetivos que deverão ser alcançados pela sua empresa em um lapso temporal predeterminado.</a:t>
            </a:r>
          </a:p>
          <a:p>
            <a:pPr algn="just"/>
            <a:r>
              <a:rPr lang="pt-BR" sz="1400" dirty="0"/>
              <a:t>Muitos empresários não sabem como elaborar este planejamento e acabam se perdendo em sua gestão e colocando seu negócio em risco.</a:t>
            </a:r>
          </a:p>
          <a:p>
            <a:pPr algn="just"/>
            <a:r>
              <a:rPr lang="pt-BR" sz="1400" dirty="0"/>
              <a:t>A elaboração de metas em uma empresa é de extrema importância para o seu desenvolvimento e crescimento. Ter um plano de ação estabelecendo as estratégias a serem seguidas para o alcance dos resultados, torna o trabalho mais produtivo e organizado, gerando muito mais resultados.</a:t>
            </a:r>
          </a:p>
        </p:txBody>
      </p:sp>
      <p:sp>
        <p:nvSpPr>
          <p:cNvPr id="3" name="TextBox 68">
            <a:extLst>
              <a:ext uri="{FF2B5EF4-FFF2-40B4-BE49-F238E27FC236}">
                <a16:creationId xmlns:a16="http://schemas.microsoft.com/office/drawing/2014/main" id="{71C13F88-3286-4676-BA96-DB3AC07696D6}"/>
              </a:ext>
            </a:extLst>
          </p:cNvPr>
          <p:cNvSpPr txBox="1"/>
          <p:nvPr/>
        </p:nvSpPr>
        <p:spPr>
          <a:xfrm>
            <a:off x="3869744" y="5803143"/>
            <a:ext cx="3165807" cy="3754874"/>
          </a:xfrm>
          <a:prstGeom prst="rect">
            <a:avLst/>
          </a:prstGeom>
          <a:noFill/>
        </p:spPr>
        <p:txBody>
          <a:bodyPr wrap="square" rtlCol="0">
            <a:spAutoFit/>
          </a:bodyPr>
          <a:lstStyle/>
          <a:p>
            <a:pPr algn="just"/>
            <a:r>
              <a:rPr lang="pt-BR" sz="1400" dirty="0"/>
              <a:t>A definição de metas é um trabalho contínuo que acompanhará sempre a sua empresa, por isso o sucesso do seu negócio está altamente atrelado à competência da sua gestão na implementação de estratégias, análise e fixação de metas para os resultados.</a:t>
            </a:r>
          </a:p>
          <a:p>
            <a:pPr algn="just"/>
            <a:r>
              <a:rPr lang="pt-BR" sz="1400" dirty="0"/>
              <a:t>Assim, para ter um bom planejamento estratégico é necessário primeiro estabelecer os objetivos desejados, posteriormente deve ser enumerado o percurso para alcançar o objetivo almejado. Caso o plano não seja seguido como o programado, deverá ser revisto e acertado, por isso é necessário o acompanhamento do plano de metas e a avaliação deste durante toda a trajetória. </a:t>
            </a:r>
          </a:p>
        </p:txBody>
      </p:sp>
      <p:cxnSp>
        <p:nvCxnSpPr>
          <p:cNvPr id="15" name="Прямая соединительная линия 73">
            <a:extLst>
              <a:ext uri="{FF2B5EF4-FFF2-40B4-BE49-F238E27FC236}">
                <a16:creationId xmlns:a16="http://schemas.microsoft.com/office/drawing/2014/main" id="{AA9DE3F0-3532-4492-9DA6-BE5B547D69B9}"/>
              </a:ext>
            </a:extLst>
          </p:cNvPr>
          <p:cNvCxnSpPr>
            <a:cxnSpLocks/>
          </p:cNvCxnSpPr>
          <p:nvPr/>
        </p:nvCxnSpPr>
        <p:spPr>
          <a:xfrm>
            <a:off x="453695" y="3489032"/>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09292C9E-E356-405E-A323-756C6A8C411F}"/>
              </a:ext>
            </a:extLst>
          </p:cNvPr>
          <p:cNvCxnSpPr>
            <a:cxnSpLocks/>
          </p:cNvCxnSpPr>
          <p:nvPr/>
        </p:nvCxnSpPr>
        <p:spPr>
          <a:xfrm>
            <a:off x="438862" y="3907193"/>
            <a:ext cx="0" cy="1272652"/>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CaixaDeTexto 17">
            <a:extLst>
              <a:ext uri="{FF2B5EF4-FFF2-40B4-BE49-F238E27FC236}">
                <a16:creationId xmlns:a16="http://schemas.microsoft.com/office/drawing/2014/main" id="{05AB0222-F489-4996-8DB0-34A4E41C99BD}"/>
              </a:ext>
            </a:extLst>
          </p:cNvPr>
          <p:cNvSpPr txBox="1"/>
          <p:nvPr/>
        </p:nvSpPr>
        <p:spPr>
          <a:xfrm>
            <a:off x="539750" y="3912462"/>
            <a:ext cx="6236017" cy="1200329"/>
          </a:xfrm>
          <a:prstGeom prst="rect">
            <a:avLst/>
          </a:prstGeom>
          <a:noFill/>
        </p:spPr>
        <p:txBody>
          <a:bodyPr wrap="square">
            <a:spAutoFit/>
          </a:bodyPr>
          <a:lstStyle/>
          <a:p>
            <a:pPr algn="just"/>
            <a:r>
              <a:rPr lang="pt-BR" sz="2400" dirty="0">
                <a:solidFill>
                  <a:schemeClr val="accent2">
                    <a:lumMod val="75000"/>
                  </a:schemeClr>
                </a:solidFill>
                <a:latin typeface="Arial" panose="020B0604020202020204" pitchFamily="34" charset="0"/>
              </a:rPr>
              <a:t>“Selecione as ideias e execute-as. 80% das ideias estão na execução.”</a:t>
            </a:r>
          </a:p>
          <a:p>
            <a:pPr algn="just"/>
            <a:r>
              <a:rPr lang="pt-BR" sz="2400" u="sng" dirty="0" err="1">
                <a:solidFill>
                  <a:schemeClr val="accent2">
                    <a:lumMod val="75000"/>
                  </a:schemeClr>
                </a:solidFill>
                <a:hlinkClick r:id="rId2">
                  <a:extLst>
                    <a:ext uri="{A12FA001-AC4F-418D-AE19-62706E023703}">
                      <ahyp:hlinkClr xmlns:ahyp="http://schemas.microsoft.com/office/drawing/2018/hyperlinkcolor" val="tx"/>
                    </a:ext>
                  </a:extLst>
                </a:hlinkClick>
              </a:rPr>
              <a:t>Ram</a:t>
            </a:r>
            <a:r>
              <a:rPr lang="pt-BR" sz="2400" u="sng" dirty="0">
                <a:solidFill>
                  <a:schemeClr val="accent2">
                    <a:lumMod val="75000"/>
                  </a:schemeClr>
                </a:solidFill>
                <a:hlinkClick r:id="rId2">
                  <a:extLst>
                    <a:ext uri="{A12FA001-AC4F-418D-AE19-62706E023703}">
                      <ahyp:hlinkClr xmlns:ahyp="http://schemas.microsoft.com/office/drawing/2018/hyperlinkcolor" val="tx"/>
                    </a:ext>
                  </a:extLst>
                </a:hlinkClick>
              </a:rPr>
              <a:t> </a:t>
            </a:r>
            <a:r>
              <a:rPr lang="pt-BR" sz="2400" u="sng" dirty="0" err="1">
                <a:solidFill>
                  <a:schemeClr val="accent2">
                    <a:lumMod val="75000"/>
                  </a:schemeClr>
                </a:solidFill>
                <a:hlinkClick r:id="rId2">
                  <a:extLst>
                    <a:ext uri="{A12FA001-AC4F-418D-AE19-62706E023703}">
                      <ahyp:hlinkClr xmlns:ahyp="http://schemas.microsoft.com/office/drawing/2018/hyperlinkcolor" val="tx"/>
                    </a:ext>
                  </a:extLst>
                </a:hlinkClick>
              </a:rPr>
              <a:t>Charan</a:t>
            </a:r>
            <a:endParaRPr lang="pt-BR" sz="2400" dirty="0">
              <a:solidFill>
                <a:schemeClr val="accent2">
                  <a:lumMod val="75000"/>
                </a:schemeClr>
              </a:solidFill>
            </a:endParaRPr>
          </a:p>
        </p:txBody>
      </p:sp>
    </p:spTree>
    <p:extLst>
      <p:ext uri="{BB962C8B-B14F-4D97-AF65-F5344CB8AC3E}">
        <p14:creationId xmlns:p14="http://schemas.microsoft.com/office/powerpoint/2010/main" val="278891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a:extLst>
              <a:ext uri="{FF2B5EF4-FFF2-40B4-BE49-F238E27FC236}">
                <a16:creationId xmlns:a16="http://schemas.microsoft.com/office/drawing/2014/main" id="{47AFD8DE-1BCC-CE4E-8E56-1A4B96E78E3E}"/>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1489B9-736F-3C46-9D80-422D5429C0C7}"/>
              </a:ext>
            </a:extLst>
          </p:cNvPr>
          <p:cNvSpPr txBox="1"/>
          <p:nvPr/>
        </p:nvSpPr>
        <p:spPr>
          <a:xfrm>
            <a:off x="453695" y="1644662"/>
            <a:ext cx="6569274" cy="579646"/>
          </a:xfrm>
          <a:prstGeom prst="rect">
            <a:avLst/>
          </a:prstGeom>
          <a:noFill/>
        </p:spPr>
        <p:txBody>
          <a:bodyPr wrap="square" rtlCol="0">
            <a:spAutoFit/>
          </a:bodyPr>
          <a:lstStyle/>
          <a:p>
            <a:pPr>
              <a:lnSpc>
                <a:spcPts val="1880"/>
              </a:lnSpc>
            </a:pPr>
            <a:r>
              <a:rPr lang="pt-BR" sz="1800" dirty="0"/>
              <a:t>É muito importante que você realize boas escolhas na contratação dos colaboradores que estarão ao seu lado nesta empreitada.</a:t>
            </a:r>
          </a:p>
        </p:txBody>
      </p:sp>
      <p:sp>
        <p:nvSpPr>
          <p:cNvPr id="17" name="TextBox 16">
            <a:extLst>
              <a:ext uri="{FF2B5EF4-FFF2-40B4-BE49-F238E27FC236}">
                <a16:creationId xmlns:a16="http://schemas.microsoft.com/office/drawing/2014/main" id="{675D5C60-D1B1-AC49-BB37-C29139A6A66F}"/>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18" name="Прямоугольник 17">
            <a:extLst>
              <a:ext uri="{FF2B5EF4-FFF2-40B4-BE49-F238E27FC236}">
                <a16:creationId xmlns:a16="http://schemas.microsoft.com/office/drawing/2014/main" id="{D0999764-2575-CA44-AB16-A9281EA2CEB8}"/>
              </a:ext>
            </a:extLst>
          </p:cNvPr>
          <p:cNvSpPr/>
          <p:nvPr/>
        </p:nvSpPr>
        <p:spPr>
          <a:xfrm>
            <a:off x="453692" y="890686"/>
            <a:ext cx="4241137" cy="276999"/>
          </a:xfrm>
          <a:prstGeom prst="rect">
            <a:avLst/>
          </a:prstGeom>
        </p:spPr>
        <p:txBody>
          <a:bodyPr wrap="square">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Contratação</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colaboradores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0" name="Прямая соединительная линия 19">
            <a:extLst>
              <a:ext uri="{FF2B5EF4-FFF2-40B4-BE49-F238E27FC236}">
                <a16:creationId xmlns:a16="http://schemas.microsoft.com/office/drawing/2014/main" id="{29F69104-D4EE-824A-9E9F-6BA93CAF835B}"/>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CE3F1794-97FF-8A4A-9811-BD9C142F7B10}"/>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7651AFAB-6B9A-1845-A191-3CB26BE3345A}"/>
              </a:ext>
            </a:extLst>
          </p:cNvPr>
          <p:cNvCxnSpPr>
            <a:cxnSpLocks/>
          </p:cNvCxnSpPr>
          <p:nvPr/>
        </p:nvCxnSpPr>
        <p:spPr>
          <a:xfrm>
            <a:off x="453695" y="4747242"/>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97A834AA-DDF8-402C-9B29-BB621CFD4F75}"/>
              </a:ext>
            </a:extLst>
          </p:cNvPr>
          <p:cNvSpPr txBox="1"/>
          <p:nvPr/>
        </p:nvSpPr>
        <p:spPr>
          <a:xfrm>
            <a:off x="404084" y="2224308"/>
            <a:ext cx="3240090" cy="2462213"/>
          </a:xfrm>
          <a:prstGeom prst="rect">
            <a:avLst/>
          </a:prstGeom>
          <a:noFill/>
        </p:spPr>
        <p:txBody>
          <a:bodyPr wrap="square">
            <a:spAutoFit/>
          </a:bodyPr>
          <a:lstStyle/>
          <a:p>
            <a:pPr algn="just"/>
            <a:r>
              <a:rPr lang="pt-BR" sz="1400" dirty="0"/>
              <a:t>No momento da contratação, deve-se observar se os candidatos possuem o perfil e a experiência necessária para aquele cargo ao qual concorrem e para integrar a equipe de colaboradores. Muitas empresas acabam dando preferência na contratação de mão de obra barata, compondo seu time de colaboradores com mão de obra não qualificada, por achar que estão economizando. </a:t>
            </a:r>
          </a:p>
        </p:txBody>
      </p:sp>
      <p:pic>
        <p:nvPicPr>
          <p:cNvPr id="4" name="Imagem 3" descr="Uma imagem contendo placar&#10;&#10;Descrição gerada automaticamente">
            <a:extLst>
              <a:ext uri="{FF2B5EF4-FFF2-40B4-BE49-F238E27FC236}">
                <a16:creationId xmlns:a16="http://schemas.microsoft.com/office/drawing/2014/main" id="{D5C2233E-B1FF-4D68-926C-D37F74C3F372}"/>
              </a:ext>
            </a:extLst>
          </p:cNvPr>
          <p:cNvPicPr>
            <a:picLocks noChangeAspect="1"/>
          </p:cNvPicPr>
          <p:nvPr/>
        </p:nvPicPr>
        <p:blipFill>
          <a:blip r:embed="rId2"/>
          <a:stretch>
            <a:fillRect/>
          </a:stretch>
        </p:blipFill>
        <p:spPr>
          <a:xfrm>
            <a:off x="0" y="5171829"/>
            <a:ext cx="7130928" cy="2398316"/>
          </a:xfrm>
          <a:prstGeom prst="rect">
            <a:avLst/>
          </a:prstGeom>
        </p:spPr>
      </p:pic>
      <p:sp>
        <p:nvSpPr>
          <p:cNvPr id="5" name="TextBox 51">
            <a:extLst>
              <a:ext uri="{FF2B5EF4-FFF2-40B4-BE49-F238E27FC236}">
                <a16:creationId xmlns:a16="http://schemas.microsoft.com/office/drawing/2014/main" id="{1F3BE5F5-4EE2-4A21-B318-6C8B7638B666}"/>
              </a:ext>
            </a:extLst>
          </p:cNvPr>
          <p:cNvSpPr txBox="1"/>
          <p:nvPr/>
        </p:nvSpPr>
        <p:spPr>
          <a:xfrm>
            <a:off x="539750" y="8215212"/>
            <a:ext cx="6569274" cy="2031325"/>
          </a:xfrm>
          <a:prstGeom prst="rect">
            <a:avLst/>
          </a:prstGeom>
          <a:noFill/>
        </p:spPr>
        <p:txBody>
          <a:bodyPr wrap="square" rtlCol="0">
            <a:spAutoFit/>
          </a:bodyPr>
          <a:lstStyle/>
          <a:p>
            <a:pPr algn="just"/>
            <a:r>
              <a:rPr lang="pt-BR" sz="1800" dirty="0"/>
              <a:t>Para iniciar um negócio, além de um bom planejamento será necessário saber qual o valor a ser investido inicial. Ele é definido pelo custo com bens como máquinas e móveis, assim como o pr</a:t>
            </a:r>
            <a:r>
              <a:rPr lang="pt-BR" dirty="0"/>
              <a:t>é-operacional e as despesas para formalizar a empresa entre outros. Não se esqueça do capital de giro e do sistema de gestão. Se possível tenha uma margem para imprevistos, afinal, por melhor que tenha sido o planejamento, surpresas sempre aparecem.</a:t>
            </a:r>
            <a:endParaRPr lang="pt-BR" sz="1800" dirty="0"/>
          </a:p>
        </p:txBody>
      </p:sp>
      <p:sp>
        <p:nvSpPr>
          <p:cNvPr id="6" name="TextBox 65">
            <a:extLst>
              <a:ext uri="{FF2B5EF4-FFF2-40B4-BE49-F238E27FC236}">
                <a16:creationId xmlns:a16="http://schemas.microsoft.com/office/drawing/2014/main" id="{27C971ED-60D6-4D9F-B471-9DFCC3653225}"/>
              </a:ext>
            </a:extLst>
          </p:cNvPr>
          <p:cNvSpPr txBox="1"/>
          <p:nvPr/>
        </p:nvSpPr>
        <p:spPr>
          <a:xfrm>
            <a:off x="539750" y="7859402"/>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Investimento inicial</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8" name="Овал 67">
            <a:extLst>
              <a:ext uri="{FF2B5EF4-FFF2-40B4-BE49-F238E27FC236}">
                <a16:creationId xmlns:a16="http://schemas.microsoft.com/office/drawing/2014/main" id="{DC495F5D-124C-4284-AE3D-78701AB15DD9}"/>
              </a:ext>
            </a:extLst>
          </p:cNvPr>
          <p:cNvSpPr/>
          <p:nvPr/>
        </p:nvSpPr>
        <p:spPr>
          <a:xfrm>
            <a:off x="466598" y="7975908"/>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CaixaDeTexto 15">
            <a:extLst>
              <a:ext uri="{FF2B5EF4-FFF2-40B4-BE49-F238E27FC236}">
                <a16:creationId xmlns:a16="http://schemas.microsoft.com/office/drawing/2014/main" id="{47C4316D-4E16-437A-81FD-55B94F2C91A0}"/>
              </a:ext>
            </a:extLst>
          </p:cNvPr>
          <p:cNvSpPr txBox="1"/>
          <p:nvPr/>
        </p:nvSpPr>
        <p:spPr>
          <a:xfrm>
            <a:off x="3738332" y="2261443"/>
            <a:ext cx="3296575" cy="2462213"/>
          </a:xfrm>
          <a:prstGeom prst="rect">
            <a:avLst/>
          </a:prstGeom>
          <a:noFill/>
        </p:spPr>
        <p:txBody>
          <a:bodyPr wrap="square">
            <a:spAutoFit/>
          </a:bodyPr>
          <a:lstStyle/>
          <a:p>
            <a:pPr algn="just"/>
            <a:r>
              <a:rPr lang="pt-BR" sz="1400" dirty="0"/>
              <a:t>Portanto, na realidade, a contratação de colaboradores desqualificados pode custar caro para a empresa, gerando um grande prejuízo e até sua derrocada. Assim, se sua intenção como empresário é alcançar o sucesso, é muito importante que você invista um pouco mais na contratação dos seus colaboradores e garanta a melhor equipe ao seu lado para a implementação das metas e o alcance dos resultados definidos. </a:t>
            </a:r>
          </a:p>
        </p:txBody>
      </p:sp>
    </p:spTree>
    <p:extLst>
      <p:ext uri="{BB962C8B-B14F-4D97-AF65-F5344CB8AC3E}">
        <p14:creationId xmlns:p14="http://schemas.microsoft.com/office/powerpoint/2010/main" val="319010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Прямая соединительная линия 23">
            <a:extLst>
              <a:ext uri="{FF2B5EF4-FFF2-40B4-BE49-F238E27FC236}">
                <a16:creationId xmlns:a16="http://schemas.microsoft.com/office/drawing/2014/main" id="{2861F58E-DA3F-774C-BA87-2C54EA6BA65F}"/>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E3FA755-6B79-8F40-A61E-5CBCC8BE02AE}"/>
              </a:ext>
            </a:extLst>
          </p:cNvPr>
          <p:cNvSpPr txBox="1"/>
          <p:nvPr/>
        </p:nvSpPr>
        <p:spPr>
          <a:xfrm>
            <a:off x="534812" y="1626877"/>
            <a:ext cx="6483219" cy="2862322"/>
          </a:xfrm>
          <a:prstGeom prst="rect">
            <a:avLst/>
          </a:prstGeom>
          <a:noFill/>
        </p:spPr>
        <p:txBody>
          <a:bodyPr wrap="square" rtlCol="0">
            <a:spAutoFit/>
          </a:bodyPr>
          <a:lstStyle/>
          <a:p>
            <a:pPr algn="just"/>
            <a:r>
              <a:rPr lang="pt-BR" sz="1800" dirty="0"/>
              <a:t>Primeiramente deverá ser definido o tipo de empresa que melhor se encaixa no seu perfil de negócio. Neste caso você necessitará de ajuda para ser melhor orientado. Estude sobre o assunto ou procure o SEBRAE na sua cidade. Certamente você terá uma orientação melhor sobre os passos iniciais a serem dados em todo o processo de legalização.</a:t>
            </a:r>
          </a:p>
          <a:p>
            <a:pPr algn="just"/>
            <a:endParaRPr lang="pt-BR" sz="1800" dirty="0"/>
          </a:p>
          <a:p>
            <a:pPr algn="just"/>
            <a:r>
              <a:rPr lang="pt-BR" sz="1800" dirty="0"/>
              <a:t>Depois, você precisa marcar uma consultoria com o contador ou advogado de sua preferência, assim você saberá o quanto gastará com toda a parte de registros e legalizações.</a:t>
            </a:r>
          </a:p>
        </p:txBody>
      </p:sp>
      <p:cxnSp>
        <p:nvCxnSpPr>
          <p:cNvPr id="29" name="Прямая соединительная линия 28">
            <a:extLst>
              <a:ext uri="{FF2B5EF4-FFF2-40B4-BE49-F238E27FC236}">
                <a16:creationId xmlns:a16="http://schemas.microsoft.com/office/drawing/2014/main" id="{213E004A-603F-6F4A-B8A1-AFF96ED5104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09C1B5A8-502E-104C-8CC5-8C9759F39D8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752C2C1-3B4E-2848-AADD-0B0E46CA939E}"/>
              </a:ext>
            </a:extLst>
          </p:cNvPr>
          <p:cNvSpPr txBox="1"/>
          <p:nvPr/>
        </p:nvSpPr>
        <p:spPr>
          <a:xfrm>
            <a:off x="519069" y="8215151"/>
            <a:ext cx="3048459" cy="2031325"/>
          </a:xfrm>
          <a:prstGeom prst="rect">
            <a:avLst/>
          </a:prstGeom>
          <a:noFill/>
        </p:spPr>
        <p:txBody>
          <a:bodyPr wrap="square" rtlCol="0">
            <a:spAutoFit/>
          </a:bodyPr>
          <a:lstStyle/>
          <a:p>
            <a:pPr algn="just"/>
            <a:r>
              <a:rPr lang="pt-BR" sz="1800" dirty="0"/>
              <a:t>Atualmente o valor cobrado por uma consultoria contábil gira em torno de R$20,00 a R$140,00 a hora, dependendo do profissional a ser contratado e do Estado em que atua.</a:t>
            </a:r>
          </a:p>
        </p:txBody>
      </p:sp>
      <p:sp>
        <p:nvSpPr>
          <p:cNvPr id="54" name="TextBox 53">
            <a:extLst>
              <a:ext uri="{FF2B5EF4-FFF2-40B4-BE49-F238E27FC236}">
                <a16:creationId xmlns:a16="http://schemas.microsoft.com/office/drawing/2014/main" id="{6E8865EC-7FF2-3E41-A97B-DA9263BE77E5}"/>
              </a:ext>
            </a:extLst>
          </p:cNvPr>
          <p:cNvSpPr txBox="1"/>
          <p:nvPr/>
        </p:nvSpPr>
        <p:spPr>
          <a:xfrm>
            <a:off x="3917645" y="8215151"/>
            <a:ext cx="3005731" cy="1754326"/>
          </a:xfrm>
          <a:prstGeom prst="rect">
            <a:avLst/>
          </a:prstGeom>
          <a:noFill/>
        </p:spPr>
        <p:txBody>
          <a:bodyPr wrap="square" rtlCol="0">
            <a:spAutoFit/>
          </a:bodyPr>
          <a:lstStyle/>
          <a:p>
            <a:pPr algn="just"/>
            <a:r>
              <a:rPr lang="pt-BR" sz="1800" dirty="0"/>
              <a:t>Já uma consultoria jurídica, o valor pode variar entre R$ 120,00 a R$ 1.700,00 dependendo também do Estado e do profissional escolhido. </a:t>
            </a:r>
          </a:p>
        </p:txBody>
      </p:sp>
      <p:sp>
        <p:nvSpPr>
          <p:cNvPr id="2" name="Прямоугольник 29">
            <a:extLst>
              <a:ext uri="{FF2B5EF4-FFF2-40B4-BE49-F238E27FC236}">
                <a16:creationId xmlns:a16="http://schemas.microsoft.com/office/drawing/2014/main" id="{F740E972-3D78-49E9-9830-5A2028AF1BDB}"/>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Consultorias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iniciais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sp>
        <p:nvSpPr>
          <p:cNvPr id="4" name="TextBox 16">
            <a:extLst>
              <a:ext uri="{FF2B5EF4-FFF2-40B4-BE49-F238E27FC236}">
                <a16:creationId xmlns:a16="http://schemas.microsoft.com/office/drawing/2014/main" id="{12AF52C8-96CE-4E33-BFBF-0FB941B209CF}"/>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pic>
        <p:nvPicPr>
          <p:cNvPr id="6" name="Imagem 5" descr="Uma imagem contendo segurando, homem, comida, mesa&#10;&#10;Descrição gerada automaticamente">
            <a:extLst>
              <a:ext uri="{FF2B5EF4-FFF2-40B4-BE49-F238E27FC236}">
                <a16:creationId xmlns:a16="http://schemas.microsoft.com/office/drawing/2014/main" id="{74964D8D-1F7F-46CA-A48F-40368674AF9C}"/>
              </a:ext>
            </a:extLst>
          </p:cNvPr>
          <p:cNvPicPr>
            <a:picLocks noChangeAspect="1"/>
          </p:cNvPicPr>
          <p:nvPr/>
        </p:nvPicPr>
        <p:blipFill>
          <a:blip r:embed="rId2"/>
          <a:stretch>
            <a:fillRect/>
          </a:stretch>
        </p:blipFill>
        <p:spPr>
          <a:xfrm>
            <a:off x="663183" y="4599321"/>
            <a:ext cx="6260193" cy="3505708"/>
          </a:xfrm>
          <a:prstGeom prst="rect">
            <a:avLst/>
          </a:prstGeom>
        </p:spPr>
      </p:pic>
    </p:spTree>
    <p:extLst>
      <p:ext uri="{BB962C8B-B14F-4D97-AF65-F5344CB8AC3E}">
        <p14:creationId xmlns:p14="http://schemas.microsoft.com/office/powerpoint/2010/main" val="303821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Atos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constitutivos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734706"/>
            <a:ext cx="6569274" cy="923330"/>
          </a:xfrm>
          <a:prstGeom prst="rect">
            <a:avLst/>
          </a:prstGeom>
          <a:noFill/>
        </p:spPr>
        <p:txBody>
          <a:bodyPr wrap="square" rtlCol="0">
            <a:spAutoFit/>
          </a:bodyPr>
          <a:lstStyle/>
          <a:p>
            <a:pPr algn="just"/>
            <a:r>
              <a:rPr lang="pt-BR" sz="1800" dirty="0"/>
              <a:t>Os atos constitutivos de uma empresa são os documentos que formalizam uma sociedade, tais como estatutos, contratos sociais, requerimentos de empresário e outros. </a:t>
            </a:r>
          </a:p>
        </p:txBody>
      </p:sp>
      <p:sp>
        <p:nvSpPr>
          <p:cNvPr id="2" name="TextBox 68">
            <a:extLst>
              <a:ext uri="{FF2B5EF4-FFF2-40B4-BE49-F238E27FC236}">
                <a16:creationId xmlns:a16="http://schemas.microsoft.com/office/drawing/2014/main" id="{4114392B-EDFA-4A38-977A-4E220B979BC0}"/>
              </a:ext>
            </a:extLst>
          </p:cNvPr>
          <p:cNvSpPr txBox="1"/>
          <p:nvPr/>
        </p:nvSpPr>
        <p:spPr>
          <a:xfrm>
            <a:off x="438862" y="2729023"/>
            <a:ext cx="3165807" cy="3539430"/>
          </a:xfrm>
          <a:prstGeom prst="rect">
            <a:avLst/>
          </a:prstGeom>
          <a:noFill/>
        </p:spPr>
        <p:txBody>
          <a:bodyPr wrap="square" rtlCol="0">
            <a:spAutoFit/>
          </a:bodyPr>
          <a:lstStyle/>
          <a:p>
            <a:pPr algn="just"/>
            <a:r>
              <a:rPr lang="pt-BR" sz="1400" dirty="0"/>
              <a:t>No geral é um contrato ou, no caso de empresa individual, a Declaração de Empresário, onde irá ser especificado o tipo jurídico da empresa, o objetivo social e as demais normas que regerão o funcionamento, a administração e as relações entre os sócios da empresa.</a:t>
            </a:r>
          </a:p>
          <a:p>
            <a:pPr algn="just"/>
            <a:r>
              <a:rPr lang="pt-BR" sz="1400" dirty="0"/>
              <a:t>Dependendo do tipo empresarial adotado, você deverá contratar os serviços de um advogado para elaboração dos atos constitutivos. É muito importante que o contrato social, por exemplo, seja muito bem elaborado e traga todos os detalhes bem especificados da sociedade, para que não haja conflitos e problemas futuros.</a:t>
            </a:r>
          </a:p>
        </p:txBody>
      </p:sp>
      <p:sp>
        <p:nvSpPr>
          <p:cNvPr id="3" name="TextBox 68">
            <a:extLst>
              <a:ext uri="{FF2B5EF4-FFF2-40B4-BE49-F238E27FC236}">
                <a16:creationId xmlns:a16="http://schemas.microsoft.com/office/drawing/2014/main" id="{71C13F88-3286-4676-BA96-DB3AC07696D6}"/>
              </a:ext>
            </a:extLst>
          </p:cNvPr>
          <p:cNvSpPr txBox="1"/>
          <p:nvPr/>
        </p:nvSpPr>
        <p:spPr>
          <a:xfrm>
            <a:off x="3750923" y="2729243"/>
            <a:ext cx="3165807" cy="3108543"/>
          </a:xfrm>
          <a:prstGeom prst="rect">
            <a:avLst/>
          </a:prstGeom>
          <a:noFill/>
        </p:spPr>
        <p:txBody>
          <a:bodyPr wrap="square" rtlCol="0">
            <a:spAutoFit/>
          </a:bodyPr>
          <a:lstStyle/>
          <a:p>
            <a:pPr algn="just"/>
            <a:r>
              <a:rPr lang="pt-BR" sz="1400" dirty="0"/>
              <a:t>Para a elaboração dos atos constitutivos o valor pode varias de R$800,00 a R$15.000,00 dependendo do tipo empresarial escolhido, do profissional contratado e do Estado em que atua. Os advogados possuem como referência de valores a tabela da OAB do respectivo Estado.</a:t>
            </a:r>
          </a:p>
          <a:p>
            <a:pPr algn="just"/>
            <a:endParaRPr lang="pt-BR" sz="1400" dirty="0"/>
          </a:p>
          <a:p>
            <a:pPr algn="just"/>
            <a:r>
              <a:rPr lang="pt-BR" sz="1400" dirty="0"/>
              <a:t>No caso de montar uma ME e uma EPP, certifique-se se sua empresa se encaixa no Simples Nacional, pois neste caso a economia será bem maior, além do procedimento simplificado.</a:t>
            </a:r>
          </a:p>
        </p:txBody>
      </p:sp>
      <p:cxnSp>
        <p:nvCxnSpPr>
          <p:cNvPr id="15" name="Прямая соединительная линия 73">
            <a:extLst>
              <a:ext uri="{FF2B5EF4-FFF2-40B4-BE49-F238E27FC236}">
                <a16:creationId xmlns:a16="http://schemas.microsoft.com/office/drawing/2014/main" id="{AA9DE3F0-3532-4492-9DA6-BE5B547D69B9}"/>
              </a:ext>
            </a:extLst>
          </p:cNvPr>
          <p:cNvCxnSpPr>
            <a:cxnSpLocks/>
          </p:cNvCxnSpPr>
          <p:nvPr/>
        </p:nvCxnSpPr>
        <p:spPr>
          <a:xfrm>
            <a:off x="511532" y="6268453"/>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09292C9E-E356-405E-A323-756C6A8C411F}"/>
              </a:ext>
            </a:extLst>
          </p:cNvPr>
          <p:cNvCxnSpPr>
            <a:cxnSpLocks/>
          </p:cNvCxnSpPr>
          <p:nvPr/>
        </p:nvCxnSpPr>
        <p:spPr>
          <a:xfrm>
            <a:off x="478940" y="6817258"/>
            <a:ext cx="8415" cy="831523"/>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CaixaDeTexto 17">
            <a:extLst>
              <a:ext uri="{FF2B5EF4-FFF2-40B4-BE49-F238E27FC236}">
                <a16:creationId xmlns:a16="http://schemas.microsoft.com/office/drawing/2014/main" id="{05AB0222-F489-4996-8DB0-34A4E41C99BD}"/>
              </a:ext>
            </a:extLst>
          </p:cNvPr>
          <p:cNvSpPr txBox="1"/>
          <p:nvPr/>
        </p:nvSpPr>
        <p:spPr>
          <a:xfrm>
            <a:off x="539750" y="6812213"/>
            <a:ext cx="6569274" cy="830997"/>
          </a:xfrm>
          <a:prstGeom prst="rect">
            <a:avLst/>
          </a:prstGeom>
          <a:noFill/>
        </p:spPr>
        <p:txBody>
          <a:bodyPr wrap="square">
            <a:spAutoFit/>
          </a:bodyPr>
          <a:lstStyle/>
          <a:p>
            <a:pPr algn="just"/>
            <a:r>
              <a:rPr lang="pt-BR" sz="2400" dirty="0">
                <a:solidFill>
                  <a:schemeClr val="accent2">
                    <a:lumMod val="75000"/>
                  </a:schemeClr>
                </a:solidFill>
              </a:rPr>
              <a:t>Capital social é o valor que os sócios estabelecem para a empresa no momento de sua constituição.</a:t>
            </a:r>
          </a:p>
        </p:txBody>
      </p:sp>
      <p:cxnSp>
        <p:nvCxnSpPr>
          <p:cNvPr id="17" name="Прямая соединительная линия 73">
            <a:extLst>
              <a:ext uri="{FF2B5EF4-FFF2-40B4-BE49-F238E27FC236}">
                <a16:creationId xmlns:a16="http://schemas.microsoft.com/office/drawing/2014/main" id="{93920256-D958-4A64-A172-450862ADF093}"/>
              </a:ext>
            </a:extLst>
          </p:cNvPr>
          <p:cNvCxnSpPr>
            <a:cxnSpLocks/>
          </p:cNvCxnSpPr>
          <p:nvPr/>
        </p:nvCxnSpPr>
        <p:spPr>
          <a:xfrm>
            <a:off x="524123" y="2697481"/>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65">
            <a:extLst>
              <a:ext uri="{FF2B5EF4-FFF2-40B4-BE49-F238E27FC236}">
                <a16:creationId xmlns:a16="http://schemas.microsoft.com/office/drawing/2014/main" id="{23A5DF4D-30A9-4611-B5EF-44A037BD8CE8}"/>
              </a:ext>
            </a:extLst>
          </p:cNvPr>
          <p:cNvSpPr txBox="1"/>
          <p:nvPr/>
        </p:nvSpPr>
        <p:spPr>
          <a:xfrm>
            <a:off x="511532" y="6339440"/>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Investimento inicial</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5" name="Овал 67">
            <a:extLst>
              <a:ext uri="{FF2B5EF4-FFF2-40B4-BE49-F238E27FC236}">
                <a16:creationId xmlns:a16="http://schemas.microsoft.com/office/drawing/2014/main" id="{089E8BFE-B925-4AD3-BA07-A4667C00CE56}"/>
              </a:ext>
            </a:extLst>
          </p:cNvPr>
          <p:cNvSpPr/>
          <p:nvPr/>
        </p:nvSpPr>
        <p:spPr>
          <a:xfrm>
            <a:off x="438380" y="6455946"/>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51">
            <a:extLst>
              <a:ext uri="{FF2B5EF4-FFF2-40B4-BE49-F238E27FC236}">
                <a16:creationId xmlns:a16="http://schemas.microsoft.com/office/drawing/2014/main" id="{14100D21-B881-46A6-9810-7DB3A93F07BB}"/>
              </a:ext>
            </a:extLst>
          </p:cNvPr>
          <p:cNvSpPr txBox="1"/>
          <p:nvPr/>
        </p:nvSpPr>
        <p:spPr>
          <a:xfrm>
            <a:off x="3770961" y="7934202"/>
            <a:ext cx="3194170" cy="2246769"/>
          </a:xfrm>
          <a:prstGeom prst="rect">
            <a:avLst/>
          </a:prstGeom>
          <a:noFill/>
        </p:spPr>
        <p:txBody>
          <a:bodyPr wrap="square" rtlCol="0">
            <a:spAutoFit/>
          </a:bodyPr>
          <a:lstStyle/>
          <a:p>
            <a:pPr algn="just"/>
            <a:r>
              <a:rPr lang="pt-BR" sz="1400" dirty="0"/>
              <a:t>sabemos que será investido muito mais com aluguéis, contador, consultoria de gestão, fornecedores, etc. Todos esses gastos devem ser calculados detalhadamente para não haver erros de planejamento, lembrando, sempre, de separa uma parte do valor a ser investido para o fundo de reserva do seu negócio, pois será muito importante no caso de imprevistos.</a:t>
            </a:r>
          </a:p>
        </p:txBody>
      </p:sp>
      <p:sp>
        <p:nvSpPr>
          <p:cNvPr id="10" name="TextBox 51">
            <a:extLst>
              <a:ext uri="{FF2B5EF4-FFF2-40B4-BE49-F238E27FC236}">
                <a16:creationId xmlns:a16="http://schemas.microsoft.com/office/drawing/2014/main" id="{211C0612-4337-45AD-89D3-6B6CB28E63D4}"/>
              </a:ext>
            </a:extLst>
          </p:cNvPr>
          <p:cNvSpPr txBox="1"/>
          <p:nvPr/>
        </p:nvSpPr>
        <p:spPr>
          <a:xfrm>
            <a:off x="438380" y="7934202"/>
            <a:ext cx="3125729" cy="2246769"/>
          </a:xfrm>
          <a:prstGeom prst="rect">
            <a:avLst/>
          </a:prstGeom>
          <a:noFill/>
        </p:spPr>
        <p:txBody>
          <a:bodyPr wrap="square" rtlCol="0">
            <a:spAutoFit/>
          </a:bodyPr>
          <a:lstStyle/>
          <a:p>
            <a:pPr algn="just"/>
            <a:r>
              <a:rPr lang="pt-BR" sz="1400" dirty="0"/>
              <a:t>Após realizar o planejamento empresarial e definir o tipo de empresa, o público alvo, o local, o produto e tudo que deve ser especificado, é essencial definir o montante que você irá utilizar inicialmente para investir em seu negócio.</a:t>
            </a:r>
          </a:p>
          <a:p>
            <a:pPr algn="just"/>
            <a:r>
              <a:rPr lang="pt-BR" sz="1400" dirty="0"/>
              <a:t>A quantia mínima indicada para compor o capital social de uma empresa é de R$1000,00 no contrato social, porém, </a:t>
            </a:r>
          </a:p>
        </p:txBody>
      </p:sp>
    </p:spTree>
    <p:extLst>
      <p:ext uri="{BB962C8B-B14F-4D97-AF65-F5344CB8AC3E}">
        <p14:creationId xmlns:p14="http://schemas.microsoft.com/office/powerpoint/2010/main" val="96926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Gastos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com o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contador</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38862" y="1596047"/>
            <a:ext cx="6569274" cy="5078313"/>
          </a:xfrm>
          <a:prstGeom prst="rect">
            <a:avLst/>
          </a:prstGeom>
          <a:noFill/>
        </p:spPr>
        <p:txBody>
          <a:bodyPr wrap="square" rtlCol="0">
            <a:spAutoFit/>
          </a:bodyPr>
          <a:lstStyle/>
          <a:p>
            <a:pPr algn="just"/>
            <a:r>
              <a:rPr lang="pt-BR" sz="1800" dirty="0"/>
              <a:t>O contador é um profissional de extrema importância no cenário empresarial, pois ele será responsável pelo crescimento seguro de sua empresa. Nos registros contábeis de uma empresa estão todas as informações referentes a custos, tributos, encargos e giro de capital de uma sociedade empresarial. </a:t>
            </a:r>
          </a:p>
          <a:p>
            <a:pPr algn="just"/>
            <a:endParaRPr lang="pt-BR" sz="1800" dirty="0"/>
          </a:p>
          <a:p>
            <a:pPr algn="just"/>
            <a:r>
              <a:rPr lang="pt-BR" sz="1800" dirty="0"/>
              <a:t>Desta forma, a contratação de um contador é essencial para o bom funcionamento da  sociedade, pois ajudará os sócios e gestores a tomarem as melhores decisões para o negócio.</a:t>
            </a:r>
          </a:p>
          <a:p>
            <a:pPr algn="just"/>
            <a:endParaRPr lang="pt-BR" sz="1800" dirty="0"/>
          </a:p>
          <a:p>
            <a:pPr algn="just"/>
            <a:r>
              <a:rPr lang="pt-BR" sz="1800" dirty="0"/>
              <a:t>Os gastos mensais referentes a contabilidade, gira em torno de R$ 300,00 a 450,00 mensais, obviamente dependendo do local onde os serviços serão contratados, a quantidade de colaboradores, etc.. </a:t>
            </a:r>
          </a:p>
          <a:p>
            <a:pPr algn="just"/>
            <a:endParaRPr lang="pt-BR" dirty="0"/>
          </a:p>
          <a:p>
            <a:pPr algn="just"/>
            <a:r>
              <a:rPr lang="pt-BR" sz="1800" dirty="0"/>
              <a:t>Lembrando, inclusive que você pode contratar um contador para dar entrada e resolver toda a parte burocrática ao registrar a empresa o que custará em média R$1000,00 reais, dependendo do local e do tipo societário escolhido.</a:t>
            </a:r>
          </a:p>
        </p:txBody>
      </p:sp>
      <p:pic>
        <p:nvPicPr>
          <p:cNvPr id="6" name="Imagem 5" descr="Uma imagem contendo no interior, pessoa, computer, computador&#10;&#10;Descrição gerada automaticamente">
            <a:extLst>
              <a:ext uri="{FF2B5EF4-FFF2-40B4-BE49-F238E27FC236}">
                <a16:creationId xmlns:a16="http://schemas.microsoft.com/office/drawing/2014/main" id="{000A3FD3-304E-4968-B1C4-93D40B838936}"/>
              </a:ext>
            </a:extLst>
          </p:cNvPr>
          <p:cNvPicPr>
            <a:picLocks noChangeAspect="1"/>
          </p:cNvPicPr>
          <p:nvPr/>
        </p:nvPicPr>
        <p:blipFill>
          <a:blip r:embed="rId2"/>
          <a:stretch>
            <a:fillRect/>
          </a:stretch>
        </p:blipFill>
        <p:spPr>
          <a:xfrm>
            <a:off x="539751" y="7118111"/>
            <a:ext cx="6468386" cy="2658421"/>
          </a:xfrm>
          <a:prstGeom prst="rect">
            <a:avLst/>
          </a:prstGeom>
        </p:spPr>
      </p:pic>
    </p:spTree>
    <p:extLst>
      <p:ext uri="{BB962C8B-B14F-4D97-AF65-F5344CB8AC3E}">
        <p14:creationId xmlns:p14="http://schemas.microsoft.com/office/powerpoint/2010/main" val="330704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963268" cy="276999"/>
          </a:xfrm>
          <a:prstGeom prst="rect">
            <a:avLst/>
          </a:prstGeom>
        </p:spPr>
        <p:txBody>
          <a:bodyPr wrap="square">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Gastos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com Sistema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923330"/>
          </a:xfrm>
          <a:prstGeom prst="rect">
            <a:avLst/>
          </a:prstGeom>
          <a:noFill/>
        </p:spPr>
        <p:txBody>
          <a:bodyPr wrap="square" rtlCol="0">
            <a:spAutoFit/>
          </a:bodyPr>
          <a:lstStyle/>
          <a:p>
            <a:pPr algn="just"/>
            <a:r>
              <a:rPr lang="pt-BR" sz="1800" dirty="0"/>
              <a:t>Um programa de gestão empresarial é imprescindível para toda empresa. Ele facilita a vida do empresário e ajuda a melhorar os resultados do negócio. </a:t>
            </a:r>
          </a:p>
        </p:txBody>
      </p:sp>
      <p:cxnSp>
        <p:nvCxnSpPr>
          <p:cNvPr id="16" name="Conector reto 15">
            <a:extLst>
              <a:ext uri="{FF2B5EF4-FFF2-40B4-BE49-F238E27FC236}">
                <a16:creationId xmlns:a16="http://schemas.microsoft.com/office/drawing/2014/main" id="{09292C9E-E356-405E-A323-756C6A8C411F}"/>
              </a:ext>
            </a:extLst>
          </p:cNvPr>
          <p:cNvCxnSpPr>
            <a:cxnSpLocks/>
          </p:cNvCxnSpPr>
          <p:nvPr/>
        </p:nvCxnSpPr>
        <p:spPr>
          <a:xfrm>
            <a:off x="434390" y="2468157"/>
            <a:ext cx="0" cy="1102951"/>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CaixaDeTexto 17">
            <a:extLst>
              <a:ext uri="{FF2B5EF4-FFF2-40B4-BE49-F238E27FC236}">
                <a16:creationId xmlns:a16="http://schemas.microsoft.com/office/drawing/2014/main" id="{05AB0222-F489-4996-8DB0-34A4E41C99BD}"/>
              </a:ext>
            </a:extLst>
          </p:cNvPr>
          <p:cNvSpPr txBox="1"/>
          <p:nvPr/>
        </p:nvSpPr>
        <p:spPr>
          <a:xfrm>
            <a:off x="495200" y="2463112"/>
            <a:ext cx="6569274" cy="1107996"/>
          </a:xfrm>
          <a:prstGeom prst="rect">
            <a:avLst/>
          </a:prstGeom>
          <a:noFill/>
        </p:spPr>
        <p:txBody>
          <a:bodyPr wrap="square">
            <a:spAutoFit/>
          </a:bodyPr>
          <a:lstStyle/>
          <a:p>
            <a:pPr algn="just"/>
            <a:r>
              <a:rPr lang="pt-BR" sz="2400" dirty="0">
                <a:solidFill>
                  <a:schemeClr val="accent2">
                    <a:lumMod val="75000"/>
                  </a:schemeClr>
                </a:solidFill>
              </a:rPr>
              <a:t>67% das empresas que abertas entre 2006 e 2016 foram a falência antes de chegarem ao quinto ano.</a:t>
            </a:r>
          </a:p>
          <a:p>
            <a:pPr algn="just"/>
            <a:r>
              <a:rPr lang="pt-BR" dirty="0">
                <a:solidFill>
                  <a:schemeClr val="accent2">
                    <a:lumMod val="75000"/>
                  </a:schemeClr>
                </a:solidFill>
              </a:rPr>
              <a:t>SEBRAE-SP </a:t>
            </a:r>
          </a:p>
        </p:txBody>
      </p:sp>
      <p:cxnSp>
        <p:nvCxnSpPr>
          <p:cNvPr id="17" name="Прямая соединительная линия 73">
            <a:extLst>
              <a:ext uri="{FF2B5EF4-FFF2-40B4-BE49-F238E27FC236}">
                <a16:creationId xmlns:a16="http://schemas.microsoft.com/office/drawing/2014/main" id="{93920256-D958-4A64-A172-450862ADF093}"/>
              </a:ext>
            </a:extLst>
          </p:cNvPr>
          <p:cNvCxnSpPr>
            <a:cxnSpLocks/>
          </p:cNvCxnSpPr>
          <p:nvPr/>
        </p:nvCxnSpPr>
        <p:spPr>
          <a:xfrm>
            <a:off x="515113" y="3753407"/>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51">
            <a:extLst>
              <a:ext uri="{FF2B5EF4-FFF2-40B4-BE49-F238E27FC236}">
                <a16:creationId xmlns:a16="http://schemas.microsoft.com/office/drawing/2014/main" id="{14100D21-B881-46A6-9810-7DB3A93F07BB}"/>
              </a:ext>
            </a:extLst>
          </p:cNvPr>
          <p:cNvSpPr txBox="1"/>
          <p:nvPr/>
        </p:nvSpPr>
        <p:spPr>
          <a:xfrm>
            <a:off x="3828799" y="3754214"/>
            <a:ext cx="3194170" cy="3539430"/>
          </a:xfrm>
          <a:prstGeom prst="rect">
            <a:avLst/>
          </a:prstGeom>
          <a:noFill/>
        </p:spPr>
        <p:txBody>
          <a:bodyPr wrap="square" rtlCol="0">
            <a:spAutoFit/>
          </a:bodyPr>
          <a:lstStyle/>
          <a:p>
            <a:pPr algn="just"/>
            <a:r>
              <a:rPr lang="pt-BR" sz="1400" dirty="0"/>
              <a:t>É de extrema importância que o sistema escolhido supra as necessidades da sua empresa e lhe dê um leque de funcionalidades que otimize seus negócios.</a:t>
            </a:r>
          </a:p>
          <a:p>
            <a:pPr algn="just"/>
            <a:r>
              <a:rPr lang="pt-BR" sz="1400" dirty="0"/>
              <a:t>Deve ser observado se o sistema realmente unifica todos os departamentos de sua empresa, sem deixar “brechas”, algo que observamos em muitos sistemas no mercado, que, por exemplo, possuem um Estoque que não está devidamente interligado às vendas, sendo possível a qualquer usuário efetuar sua alterar, o que pode acabar gerando prejuízos para o seu negócio.</a:t>
            </a:r>
          </a:p>
        </p:txBody>
      </p:sp>
      <p:sp>
        <p:nvSpPr>
          <p:cNvPr id="10" name="TextBox 51">
            <a:extLst>
              <a:ext uri="{FF2B5EF4-FFF2-40B4-BE49-F238E27FC236}">
                <a16:creationId xmlns:a16="http://schemas.microsoft.com/office/drawing/2014/main" id="{211C0612-4337-45AD-89D3-6B6CB28E63D4}"/>
              </a:ext>
            </a:extLst>
          </p:cNvPr>
          <p:cNvSpPr txBox="1"/>
          <p:nvPr/>
        </p:nvSpPr>
        <p:spPr>
          <a:xfrm>
            <a:off x="518831" y="3771648"/>
            <a:ext cx="3125729" cy="3539430"/>
          </a:xfrm>
          <a:prstGeom prst="rect">
            <a:avLst/>
          </a:prstGeom>
          <a:noFill/>
        </p:spPr>
        <p:txBody>
          <a:bodyPr wrap="square" rtlCol="0">
            <a:spAutoFit/>
          </a:bodyPr>
          <a:lstStyle/>
          <a:p>
            <a:pPr algn="just"/>
            <a:r>
              <a:rPr lang="pt-BR" sz="1400" dirty="0"/>
              <a:t>Ter uma ferramenta que unifique a gestão e forneça uma visão tanto das vendas como das receitas e despesas, do estoque, dentre outros, e que ainda lhe forneça relatórios, demonstre o ponto de equilíbrio, otimize as vendas de forma inteligente, é essencial para quem busca o sucesso de sua empresa.</a:t>
            </a:r>
          </a:p>
          <a:p>
            <a:pPr algn="just"/>
            <a:r>
              <a:rPr lang="pt-BR" sz="1400" dirty="0"/>
              <a:t>Mas como </a:t>
            </a:r>
            <a:r>
              <a:rPr lang="pt-BR" sz="1400" dirty="0" err="1"/>
              <a:t>faser</a:t>
            </a:r>
            <a:r>
              <a:rPr lang="pt-BR" sz="1400" dirty="0"/>
              <a:t> para escolher um sistema que melhor se adapte à sua empresa e otimize processos?</a:t>
            </a:r>
          </a:p>
          <a:p>
            <a:pPr algn="just"/>
            <a:r>
              <a:rPr lang="pt-BR" sz="1400" dirty="0"/>
              <a:t>Primeiramente, deve ser analisado o tipo de atividade realizada pela sua empresa, se é serviço ou se é venda de produtos e buscar um sistema especializado em sua área.</a:t>
            </a:r>
          </a:p>
        </p:txBody>
      </p:sp>
      <p:cxnSp>
        <p:nvCxnSpPr>
          <p:cNvPr id="19" name="Прямая соединительная линия 73">
            <a:extLst>
              <a:ext uri="{FF2B5EF4-FFF2-40B4-BE49-F238E27FC236}">
                <a16:creationId xmlns:a16="http://schemas.microsoft.com/office/drawing/2014/main" id="{03557EA2-BA1A-41E7-9B7B-F2C3E4940EAE}"/>
              </a:ext>
            </a:extLst>
          </p:cNvPr>
          <p:cNvCxnSpPr>
            <a:cxnSpLocks/>
          </p:cNvCxnSpPr>
          <p:nvPr/>
        </p:nvCxnSpPr>
        <p:spPr>
          <a:xfrm>
            <a:off x="569370" y="7311078"/>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Box 65">
            <a:extLst>
              <a:ext uri="{FF2B5EF4-FFF2-40B4-BE49-F238E27FC236}">
                <a16:creationId xmlns:a16="http://schemas.microsoft.com/office/drawing/2014/main" id="{F18B239A-1BF4-411D-B035-7AADF912247D}"/>
              </a:ext>
            </a:extLst>
          </p:cNvPr>
          <p:cNvSpPr txBox="1"/>
          <p:nvPr/>
        </p:nvSpPr>
        <p:spPr>
          <a:xfrm>
            <a:off x="515113" y="7428701"/>
            <a:ext cx="6364274" cy="322461"/>
          </a:xfrm>
          <a:prstGeom prst="rect">
            <a:avLst/>
          </a:prstGeom>
          <a:noFill/>
        </p:spPr>
        <p:txBody>
          <a:bodyPr wrap="square" rtlCol="0">
            <a:spAutoFit/>
          </a:bodyPr>
          <a:lstStyle/>
          <a:p>
            <a:pPr>
              <a:lnSpc>
                <a:spcPts val="1880"/>
              </a:lnSpc>
            </a:pPr>
            <a:r>
              <a:rPr lang="pt-BR" sz="1400" b="1" dirty="0">
                <a:solidFill>
                  <a:schemeClr val="tx1">
                    <a:lumMod val="95000"/>
                    <a:lumOff val="5000"/>
                  </a:schemeClr>
                </a:solidFill>
                <a:latin typeface="Calibri" panose="020F0502020204030204" pitchFamily="34" charset="0"/>
                <a:cs typeface="Calibri" panose="020F0502020204030204" pitchFamily="34" charset="0"/>
              </a:rPr>
              <a:t>Conhecendo</a:t>
            </a:r>
            <a:r>
              <a:rPr lang="en" sz="1400" b="1" dirty="0">
                <a:solidFill>
                  <a:schemeClr val="tx1">
                    <a:lumMod val="95000"/>
                    <a:lumOff val="5000"/>
                  </a:schemeClr>
                </a:solidFill>
                <a:latin typeface="Calibri" panose="020F0502020204030204" pitchFamily="34" charset="0"/>
                <a:cs typeface="Calibri" panose="020F0502020204030204" pitchFamily="34" charset="0"/>
              </a:rPr>
              <a:t> o Sistema Aivis</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1" name="Овал 67">
            <a:extLst>
              <a:ext uri="{FF2B5EF4-FFF2-40B4-BE49-F238E27FC236}">
                <a16:creationId xmlns:a16="http://schemas.microsoft.com/office/drawing/2014/main" id="{1F96030B-697F-44AB-90BE-68F94D497DB7}"/>
              </a:ext>
            </a:extLst>
          </p:cNvPr>
          <p:cNvSpPr/>
          <p:nvPr/>
        </p:nvSpPr>
        <p:spPr>
          <a:xfrm>
            <a:off x="414203" y="7548357"/>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Imagem 11" descr="Tela de computador com texto preto sobre fundo branco&#10;&#10;Descrição gerada automaticamente">
            <a:extLst>
              <a:ext uri="{FF2B5EF4-FFF2-40B4-BE49-F238E27FC236}">
                <a16:creationId xmlns:a16="http://schemas.microsoft.com/office/drawing/2014/main" id="{52087A28-F3C5-498C-A73C-012C5C841D50}"/>
              </a:ext>
            </a:extLst>
          </p:cNvPr>
          <p:cNvPicPr>
            <a:picLocks noChangeAspect="1"/>
          </p:cNvPicPr>
          <p:nvPr/>
        </p:nvPicPr>
        <p:blipFill>
          <a:blip r:embed="rId2"/>
          <a:stretch>
            <a:fillRect/>
          </a:stretch>
        </p:blipFill>
        <p:spPr>
          <a:xfrm>
            <a:off x="518832" y="7968346"/>
            <a:ext cx="6548374" cy="2194340"/>
          </a:xfrm>
          <a:prstGeom prst="rect">
            <a:avLst/>
          </a:prstGeom>
        </p:spPr>
      </p:pic>
    </p:spTree>
    <p:extLst>
      <p:ext uri="{BB962C8B-B14F-4D97-AF65-F5344CB8AC3E}">
        <p14:creationId xmlns:p14="http://schemas.microsoft.com/office/powerpoint/2010/main" val="191253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Conhecendo</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o Sistema Aivis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539750" y="1705487"/>
            <a:ext cx="6569274" cy="5078313"/>
          </a:xfrm>
          <a:prstGeom prst="rect">
            <a:avLst/>
          </a:prstGeom>
          <a:noFill/>
        </p:spPr>
        <p:txBody>
          <a:bodyPr wrap="square" rtlCol="0">
            <a:spAutoFit/>
          </a:bodyPr>
          <a:lstStyle/>
          <a:p>
            <a:pPr algn="just" rtl="0" fontAlgn="base"/>
            <a:r>
              <a:rPr lang="pt-BR" sz="1800" b="1" i="0" dirty="0">
                <a:solidFill>
                  <a:schemeClr val="accent1"/>
                </a:solidFill>
                <a:effectLst/>
                <a:latin typeface="Calibri" panose="020F0502020204030204" pitchFamily="34" charset="0"/>
              </a:rPr>
              <a:t>Principais Recursos:</a:t>
            </a:r>
            <a:r>
              <a:rPr lang="pt-BR" sz="1800" b="0" i="0" dirty="0">
                <a:solidFill>
                  <a:schemeClr val="accent1"/>
                </a:solidFill>
                <a:effectLst/>
                <a:latin typeface="Calibri" panose="020F0502020204030204" pitchFamily="34" charset="0"/>
              </a:rPr>
              <a:t> </a:t>
            </a:r>
            <a:endParaRPr lang="pt-BR" sz="1800" b="1" i="0" dirty="0">
              <a:solidFill>
                <a:srgbClr val="000000"/>
              </a:solidFill>
              <a:effectLst/>
              <a:latin typeface="Calibri" panose="020F0502020204030204" pitchFamily="34" charset="0"/>
            </a:endParaRP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Gestão Completa</a:t>
            </a:r>
            <a:r>
              <a:rPr lang="pt-BR" sz="1800" b="0" i="0" dirty="0">
                <a:solidFill>
                  <a:srgbClr val="000000"/>
                </a:solidFill>
                <a:effectLst/>
                <a:latin typeface="Calibri" panose="020F0502020204030204" pitchFamily="34" charset="0"/>
              </a:rPr>
              <a:t> - Contas a Pagar e a Receber, Vendas, Estoques, Cadastros, etc.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Notas Fiscais</a:t>
            </a:r>
            <a:r>
              <a:rPr lang="pt-BR" sz="1800" b="0" i="0" dirty="0">
                <a:solidFill>
                  <a:srgbClr val="000000"/>
                </a:solidFill>
                <a:effectLst/>
                <a:latin typeface="Calibri" panose="020F0502020204030204" pitchFamily="34" charset="0"/>
              </a:rPr>
              <a:t> - Emissão e gestão de </a:t>
            </a:r>
            <a:r>
              <a:rPr lang="pt-BR" sz="1800" b="1" i="0" dirty="0">
                <a:solidFill>
                  <a:srgbClr val="000000"/>
                </a:solidFill>
                <a:effectLst/>
                <a:latin typeface="Calibri" panose="020F0502020204030204" pitchFamily="34" charset="0"/>
              </a:rPr>
              <a:t>NF-e, NFC-e e NFP-e</a:t>
            </a:r>
            <a:r>
              <a:rPr lang="pt-BR" sz="1800" b="0" i="0" dirty="0">
                <a:solidFill>
                  <a:srgbClr val="000000"/>
                </a:solidFill>
                <a:effectLst/>
                <a:latin typeface="Calibri" panose="020F0502020204030204" pitchFamily="34" charset="0"/>
              </a:rPr>
              <a:t>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Manifesto de carga</a:t>
            </a:r>
            <a:r>
              <a:rPr lang="pt-BR" sz="1800" b="0" i="0" dirty="0">
                <a:solidFill>
                  <a:srgbClr val="000000"/>
                </a:solidFill>
                <a:effectLst/>
                <a:latin typeface="Calibri" panose="020F0502020204030204" pitchFamily="34" charset="0"/>
              </a:rPr>
              <a:t> - Emissão e gestão de </a:t>
            </a:r>
            <a:r>
              <a:rPr lang="pt-BR" sz="1800" b="1" i="0" dirty="0">
                <a:solidFill>
                  <a:srgbClr val="000000"/>
                </a:solidFill>
                <a:effectLst/>
                <a:latin typeface="Calibri" panose="020F0502020204030204" pitchFamily="34" charset="0"/>
              </a:rPr>
              <a:t>MDF-e</a:t>
            </a:r>
            <a:r>
              <a:rPr lang="pt-BR" sz="1800" b="0" i="0" dirty="0">
                <a:solidFill>
                  <a:srgbClr val="000000"/>
                </a:solidFill>
                <a:effectLst/>
                <a:latin typeface="Calibri" panose="020F0502020204030204" pitchFamily="34" charset="0"/>
              </a:rPr>
              <a:t>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Boletos Bancários</a:t>
            </a:r>
            <a:r>
              <a:rPr lang="pt-BR" sz="1800" b="0" i="0" dirty="0">
                <a:solidFill>
                  <a:srgbClr val="000000"/>
                </a:solidFill>
                <a:effectLst/>
                <a:latin typeface="Calibri" panose="020F0502020204030204" pitchFamily="34" charset="0"/>
              </a:rPr>
              <a:t> - Emissão e gestão de boletos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Venda Rápid</a:t>
            </a:r>
            <a:r>
              <a:rPr lang="pt-BR" sz="1800" b="0" i="0" dirty="0">
                <a:solidFill>
                  <a:srgbClr val="000000"/>
                </a:solidFill>
                <a:effectLst/>
                <a:latin typeface="Calibri" panose="020F0502020204030204" pitchFamily="34" charset="0"/>
              </a:rPr>
              <a:t>a </a:t>
            </a:r>
            <a:r>
              <a:rPr lang="pt-BR" sz="1800" b="1" i="0" dirty="0">
                <a:solidFill>
                  <a:srgbClr val="000000"/>
                </a:solidFill>
                <a:effectLst/>
                <a:latin typeface="Calibri" panose="020F0502020204030204" pitchFamily="34" charset="0"/>
              </a:rPr>
              <a:t>( PDV ) </a:t>
            </a:r>
            <a:r>
              <a:rPr lang="pt-BR" sz="1800" b="0" i="0" dirty="0">
                <a:solidFill>
                  <a:srgbClr val="000000"/>
                </a:solidFill>
                <a:effectLst/>
                <a:latin typeface="Calibri" panose="020F0502020204030204" pitchFamily="34" charset="0"/>
              </a:rPr>
              <a:t>- Frente de Loja em qualquer dispositivo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Relatórios</a:t>
            </a:r>
            <a:r>
              <a:rPr lang="pt-BR" sz="1800" b="0" i="0" dirty="0">
                <a:solidFill>
                  <a:srgbClr val="000000"/>
                </a:solidFill>
                <a:effectLst/>
                <a:latin typeface="Calibri" panose="020F0502020204030204" pitchFamily="34" charset="0"/>
              </a:rPr>
              <a:t> - Geração de relatórios gráficos e profissionais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Comunicação interna</a:t>
            </a:r>
            <a:r>
              <a:rPr lang="pt-BR" sz="1800" b="0" i="0" dirty="0">
                <a:solidFill>
                  <a:srgbClr val="000000"/>
                </a:solidFill>
                <a:effectLst/>
                <a:latin typeface="Calibri" panose="020F0502020204030204" pitchFamily="34" charset="0"/>
              </a:rPr>
              <a:t> – </a:t>
            </a:r>
            <a:r>
              <a:rPr lang="pt-BR" dirty="0">
                <a:solidFill>
                  <a:srgbClr val="000000"/>
                </a:solidFill>
                <a:latin typeface="Calibri" panose="020F0502020204030204" pitchFamily="34" charset="0"/>
              </a:rPr>
              <a:t>A</a:t>
            </a:r>
            <a:r>
              <a:rPr lang="pt-BR" sz="1800" b="0" i="0" dirty="0">
                <a:solidFill>
                  <a:srgbClr val="000000"/>
                </a:solidFill>
                <a:effectLst/>
                <a:latin typeface="Calibri" panose="020F0502020204030204" pitchFamily="34" charset="0"/>
              </a:rPr>
              <a:t>mbiente colaborativo organizando.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Cadastros</a:t>
            </a:r>
            <a:r>
              <a:rPr lang="pt-BR" sz="1800" b="0" i="0" dirty="0">
                <a:solidFill>
                  <a:srgbClr val="000000"/>
                </a:solidFill>
                <a:effectLst/>
                <a:latin typeface="Calibri" panose="020F0502020204030204" pitchFamily="34" charset="0"/>
              </a:rPr>
              <a:t> - Cadastre seus clientes, fornecedores, fabricantes, vendedores, funcionários, produtos e muito mais.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Compromissos</a:t>
            </a:r>
            <a:r>
              <a:rPr lang="pt-BR" sz="1800" b="0" i="0" dirty="0">
                <a:solidFill>
                  <a:srgbClr val="000000"/>
                </a:solidFill>
                <a:effectLst/>
                <a:latin typeface="Calibri" panose="020F0502020204030204" pitchFamily="34" charset="0"/>
              </a:rPr>
              <a:t> - Agenda integrada que não deixa você perder seus compromissos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Controle Bancário</a:t>
            </a:r>
            <a:r>
              <a:rPr lang="pt-BR" sz="1800" b="0" i="0" dirty="0">
                <a:solidFill>
                  <a:srgbClr val="000000"/>
                </a:solidFill>
                <a:effectLst/>
                <a:latin typeface="Calibri" panose="020F0502020204030204" pitchFamily="34" charset="0"/>
              </a:rPr>
              <a:t> - Acompanhe suas contas bancárias.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Orçamentos e Pedidos</a:t>
            </a:r>
            <a:r>
              <a:rPr lang="pt-BR" sz="1800" b="0" i="0" dirty="0">
                <a:solidFill>
                  <a:srgbClr val="000000"/>
                </a:solidFill>
                <a:effectLst/>
                <a:latin typeface="Calibri" panose="020F0502020204030204" pitchFamily="34" charset="0"/>
              </a:rPr>
              <a:t> - Faça orçamentos, envie por e-mail e converta em vendas. </a:t>
            </a:r>
          </a:p>
          <a:p>
            <a:pPr marL="285750" indent="-285750" algn="just" rtl="0" fontAlgn="base">
              <a:buFont typeface="Arial" panose="020B0604020202020204" pitchFamily="34" charset="0"/>
              <a:buChar char="•"/>
            </a:pPr>
            <a:r>
              <a:rPr lang="pt-BR" sz="1800" b="1" i="0" dirty="0">
                <a:solidFill>
                  <a:srgbClr val="000000"/>
                </a:solidFill>
                <a:effectLst/>
                <a:latin typeface="Calibri" panose="020F0502020204030204" pitchFamily="34" charset="0"/>
              </a:rPr>
              <a:t>Nota de Compra</a:t>
            </a:r>
            <a:r>
              <a:rPr lang="pt-BR" sz="1800" b="0" i="0" dirty="0">
                <a:solidFill>
                  <a:srgbClr val="000000"/>
                </a:solidFill>
                <a:effectLst/>
                <a:latin typeface="Calibri" panose="020F0502020204030204" pitchFamily="34" charset="0"/>
              </a:rPr>
              <a:t> - Importação do XML do fornecedor para dar entrada de produtos e contatos de forma automatizada. </a:t>
            </a:r>
          </a:p>
        </p:txBody>
      </p:sp>
      <p:sp>
        <p:nvSpPr>
          <p:cNvPr id="10" name="CaixaDeTexto 9">
            <a:extLst>
              <a:ext uri="{FF2B5EF4-FFF2-40B4-BE49-F238E27FC236}">
                <a16:creationId xmlns:a16="http://schemas.microsoft.com/office/drawing/2014/main" id="{03985D8B-BE11-4C35-8B90-69651BE62FF9}"/>
              </a:ext>
            </a:extLst>
          </p:cNvPr>
          <p:cNvSpPr txBox="1"/>
          <p:nvPr/>
        </p:nvSpPr>
        <p:spPr>
          <a:xfrm>
            <a:off x="539750" y="7358398"/>
            <a:ext cx="6483218" cy="2862322"/>
          </a:xfrm>
          <a:prstGeom prst="rect">
            <a:avLst/>
          </a:prstGeom>
          <a:noFill/>
        </p:spPr>
        <p:txBody>
          <a:bodyPr wrap="square">
            <a:spAutoFit/>
          </a:bodyPr>
          <a:lstStyle/>
          <a:p>
            <a:pPr algn="l" rtl="0" fontAlgn="base"/>
            <a:r>
              <a:rPr lang="pt-BR" b="1" i="0" dirty="0">
                <a:solidFill>
                  <a:schemeClr val="accent1"/>
                </a:solidFill>
                <a:effectLst/>
                <a:latin typeface="Calibri" panose="020F0502020204030204" pitchFamily="34" charset="0"/>
              </a:rPr>
              <a:t>Principais Características:</a:t>
            </a:r>
            <a:r>
              <a:rPr lang="pt-BR" b="0" i="0" dirty="0">
                <a:solidFill>
                  <a:schemeClr val="accent1"/>
                </a:solidFill>
                <a:effectLst/>
                <a:latin typeface="Calibri" panose="020F0502020204030204" pitchFamily="34" charset="0"/>
              </a:rPr>
              <a:t> </a:t>
            </a:r>
            <a:endParaRPr lang="pt-BR"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pt-BR" sz="1800" b="1" i="0" dirty="0" err="1">
                <a:solidFill>
                  <a:srgbClr val="000000"/>
                </a:solidFill>
                <a:effectLst/>
                <a:latin typeface="Calibri" panose="020F0502020204030204" pitchFamily="34" charset="0"/>
              </a:rPr>
              <a:t>Multidispositivos</a:t>
            </a:r>
            <a:r>
              <a:rPr lang="pt-BR" sz="1800" b="1" i="0" dirty="0">
                <a:solidFill>
                  <a:srgbClr val="000000"/>
                </a:solidFill>
                <a:effectLst/>
                <a:latin typeface="Calibri" panose="020F0502020204030204" pitchFamily="34" charset="0"/>
              </a:rPr>
              <a:t> </a:t>
            </a:r>
            <a:r>
              <a:rPr lang="pt-BR" sz="1800" b="0" i="0" dirty="0">
                <a:solidFill>
                  <a:srgbClr val="000000"/>
                </a:solidFill>
                <a:effectLst/>
                <a:latin typeface="Calibri" panose="020F0502020204030204" pitchFamily="34" charset="0"/>
              </a:rPr>
              <a:t>- Pode ser usado no computador, tablet ou em um celular </a:t>
            </a:r>
          </a:p>
          <a:p>
            <a:pPr marL="285750" indent="-285750" algn="l" rtl="0" fontAlgn="base">
              <a:buFont typeface="Arial" panose="020B0604020202020204" pitchFamily="34" charset="0"/>
              <a:buChar char="•"/>
            </a:pPr>
            <a:r>
              <a:rPr lang="pt-BR" sz="1800" b="1" i="0" dirty="0" err="1">
                <a:solidFill>
                  <a:srgbClr val="000000"/>
                </a:solidFill>
                <a:effectLst/>
                <a:latin typeface="Calibri" panose="020F0502020204030204" pitchFamily="34" charset="0"/>
              </a:rPr>
              <a:t>Multiempresas</a:t>
            </a:r>
            <a:r>
              <a:rPr lang="pt-BR" sz="1800" b="1" i="0" dirty="0">
                <a:solidFill>
                  <a:srgbClr val="000000"/>
                </a:solidFill>
                <a:effectLst/>
                <a:latin typeface="Calibri" panose="020F0502020204030204" pitchFamily="34" charset="0"/>
              </a:rPr>
              <a:t> </a:t>
            </a:r>
            <a:r>
              <a:rPr lang="pt-BR" sz="1800" b="0" i="0" dirty="0">
                <a:solidFill>
                  <a:srgbClr val="000000"/>
                </a:solidFill>
                <a:effectLst/>
                <a:latin typeface="Calibri" panose="020F0502020204030204" pitchFamily="34" charset="0"/>
              </a:rPr>
              <a:t>- Várias empresas em uma única conta ( vários </a:t>
            </a:r>
            <a:r>
              <a:rPr lang="pt-BR" sz="1800" b="0" i="0" dirty="0" err="1">
                <a:solidFill>
                  <a:srgbClr val="000000"/>
                </a:solidFill>
                <a:effectLst/>
                <a:latin typeface="Calibri" panose="020F0502020204030204" pitchFamily="34" charset="0"/>
              </a:rPr>
              <a:t>CNPJs</a:t>
            </a:r>
            <a:r>
              <a:rPr lang="pt-BR" sz="1800" b="0" i="0" dirty="0">
                <a:solidFill>
                  <a:srgbClr val="000000"/>
                </a:solidFill>
                <a:effectLst/>
                <a:latin typeface="Calibri" panose="020F0502020204030204" pitchFamily="34" charset="0"/>
              </a:rPr>
              <a:t> ) </a:t>
            </a:r>
          </a:p>
          <a:p>
            <a:pPr marL="285750" indent="-285750" algn="l" rtl="0" fontAlgn="base">
              <a:buFont typeface="Arial" panose="020B0604020202020204" pitchFamily="34" charset="0"/>
              <a:buChar char="•"/>
            </a:pPr>
            <a:r>
              <a:rPr lang="pt-BR" sz="1800" b="1" i="0" dirty="0">
                <a:solidFill>
                  <a:srgbClr val="000000"/>
                </a:solidFill>
                <a:effectLst/>
                <a:latin typeface="Calibri" panose="020F0502020204030204" pitchFamily="34" charset="0"/>
              </a:rPr>
              <a:t>Restrição de acesso</a:t>
            </a:r>
            <a:r>
              <a:rPr lang="pt-BR" sz="1800" b="0" i="0" dirty="0">
                <a:solidFill>
                  <a:srgbClr val="000000"/>
                </a:solidFill>
                <a:effectLst/>
                <a:latin typeface="Calibri" panose="020F0502020204030204" pitchFamily="34" charset="0"/>
              </a:rPr>
              <a:t> - O administrador controla o que cada usuário pode ver ou fazer no sistema </a:t>
            </a:r>
          </a:p>
          <a:p>
            <a:pPr marL="285750" indent="-285750" algn="l" rtl="0" fontAlgn="base">
              <a:buFont typeface="Arial" panose="020B0604020202020204" pitchFamily="34" charset="0"/>
              <a:buChar char="•"/>
            </a:pPr>
            <a:r>
              <a:rPr lang="pt-BR" sz="1800" b="1" i="0" dirty="0">
                <a:solidFill>
                  <a:srgbClr val="000000"/>
                </a:solidFill>
                <a:effectLst/>
                <a:latin typeface="Calibri" panose="020F0502020204030204" pitchFamily="34" charset="0"/>
              </a:rPr>
              <a:t>Dados criptografados -</a:t>
            </a:r>
            <a:r>
              <a:rPr lang="pt-BR" sz="1800" b="0" i="0" dirty="0">
                <a:solidFill>
                  <a:srgbClr val="000000"/>
                </a:solidFill>
                <a:effectLst/>
                <a:latin typeface="Calibri" panose="020F0502020204030204" pitchFamily="34" charset="0"/>
              </a:rPr>
              <a:t> 100% seguro  </a:t>
            </a:r>
          </a:p>
          <a:p>
            <a:pPr marL="285750" indent="-285750" algn="l" rtl="0" fontAlgn="base">
              <a:buFont typeface="Arial" panose="020B0604020202020204" pitchFamily="34" charset="0"/>
              <a:buChar char="•"/>
            </a:pPr>
            <a:r>
              <a:rPr lang="pt-BR" sz="1800" b="1" i="0" dirty="0">
                <a:solidFill>
                  <a:srgbClr val="000000"/>
                </a:solidFill>
                <a:effectLst/>
                <a:latin typeface="Calibri" panose="020F0502020204030204" pitchFamily="34" charset="0"/>
              </a:rPr>
              <a:t>Importação</a:t>
            </a:r>
            <a:r>
              <a:rPr lang="pt-BR" sz="1800" b="0" i="0" dirty="0">
                <a:solidFill>
                  <a:srgbClr val="000000"/>
                </a:solidFill>
                <a:effectLst/>
                <a:latin typeface="Calibri" panose="020F0502020204030204" pitchFamily="34" charset="0"/>
              </a:rPr>
              <a:t> - Contatos e produtos </a:t>
            </a:r>
          </a:p>
          <a:p>
            <a:pPr marL="285750" indent="-285750" algn="l" rtl="0" fontAlgn="base">
              <a:buFont typeface="Arial" panose="020B0604020202020204" pitchFamily="34" charset="0"/>
              <a:buChar char="•"/>
            </a:pPr>
            <a:r>
              <a:rPr lang="pt-BR" sz="1800" b="0" i="0" dirty="0">
                <a:solidFill>
                  <a:srgbClr val="000000"/>
                </a:solidFill>
                <a:effectLst/>
                <a:latin typeface="Calibri" panose="020F0502020204030204" pitchFamily="34" charset="0"/>
              </a:rPr>
              <a:t>Notas Fiscais com </a:t>
            </a:r>
            <a:r>
              <a:rPr lang="pt-BR" sz="1800" b="1" i="0" dirty="0">
                <a:solidFill>
                  <a:srgbClr val="000000"/>
                </a:solidFill>
                <a:effectLst/>
                <a:latin typeface="Calibri" panose="020F0502020204030204" pitchFamily="34" charset="0"/>
              </a:rPr>
              <a:t>CNPJ e CPF </a:t>
            </a:r>
          </a:p>
        </p:txBody>
      </p:sp>
      <p:cxnSp>
        <p:nvCxnSpPr>
          <p:cNvPr id="11" name="Прямая соединительная линия 73">
            <a:extLst>
              <a:ext uri="{FF2B5EF4-FFF2-40B4-BE49-F238E27FC236}">
                <a16:creationId xmlns:a16="http://schemas.microsoft.com/office/drawing/2014/main" id="{16064770-75A7-4AE1-9672-265531E5AC2F}"/>
              </a:ext>
            </a:extLst>
          </p:cNvPr>
          <p:cNvCxnSpPr>
            <a:cxnSpLocks/>
          </p:cNvCxnSpPr>
          <p:nvPr/>
        </p:nvCxnSpPr>
        <p:spPr>
          <a:xfrm>
            <a:off x="569370" y="7214890"/>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93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Primeiros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passos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Conhecendo</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o Sistema Aivis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Imagem 6" descr="Tela de celular com publicação numa rede social&#10;&#10;Descrição gerada automaticamente">
            <a:extLst>
              <a:ext uri="{FF2B5EF4-FFF2-40B4-BE49-F238E27FC236}">
                <a16:creationId xmlns:a16="http://schemas.microsoft.com/office/drawing/2014/main" id="{FEBF49AB-BF29-41D0-AA31-B3F575DAD337}"/>
              </a:ext>
            </a:extLst>
          </p:cNvPr>
          <p:cNvPicPr>
            <a:picLocks noChangeAspect="1"/>
          </p:cNvPicPr>
          <p:nvPr/>
        </p:nvPicPr>
        <p:blipFill>
          <a:blip r:embed="rId2"/>
          <a:stretch>
            <a:fillRect/>
          </a:stretch>
        </p:blipFill>
        <p:spPr>
          <a:xfrm>
            <a:off x="539750" y="2167166"/>
            <a:ext cx="6483218" cy="4166166"/>
          </a:xfrm>
          <a:prstGeom prst="rect">
            <a:avLst/>
          </a:prstGeom>
        </p:spPr>
      </p:pic>
      <p:sp>
        <p:nvSpPr>
          <p:cNvPr id="16" name="CaixaDeTexto 15">
            <a:extLst>
              <a:ext uri="{FF2B5EF4-FFF2-40B4-BE49-F238E27FC236}">
                <a16:creationId xmlns:a16="http://schemas.microsoft.com/office/drawing/2014/main" id="{504D3EA7-D40E-42B0-AC0E-6334DF8B459A}"/>
              </a:ext>
            </a:extLst>
          </p:cNvPr>
          <p:cNvSpPr txBox="1"/>
          <p:nvPr/>
        </p:nvSpPr>
        <p:spPr>
          <a:xfrm>
            <a:off x="539750" y="1726003"/>
            <a:ext cx="7121768" cy="369332"/>
          </a:xfrm>
          <a:prstGeom prst="rect">
            <a:avLst/>
          </a:prstGeom>
          <a:noFill/>
        </p:spPr>
        <p:txBody>
          <a:bodyPr wrap="square">
            <a:spAutoFit/>
          </a:bodyPr>
          <a:lstStyle/>
          <a:p>
            <a:pPr algn="l" rtl="0" fontAlgn="base"/>
            <a:r>
              <a:rPr lang="pt-BR" b="1" i="0" dirty="0">
                <a:solidFill>
                  <a:schemeClr val="accent1"/>
                </a:solidFill>
                <a:effectLst/>
                <a:latin typeface="Calibri" panose="020F0502020204030204" pitchFamily="34" charset="0"/>
              </a:rPr>
              <a:t>Frente de loja (PDV)</a:t>
            </a:r>
            <a:endParaRPr lang="pt-BR" b="0" i="0" dirty="0">
              <a:solidFill>
                <a:srgbClr val="000000"/>
              </a:solidFill>
              <a:effectLst/>
              <a:latin typeface="Calibri" panose="020F0502020204030204" pitchFamily="34" charset="0"/>
            </a:endParaRPr>
          </a:p>
        </p:txBody>
      </p:sp>
      <p:sp>
        <p:nvSpPr>
          <p:cNvPr id="18" name="CaixaDeTexto 17">
            <a:extLst>
              <a:ext uri="{FF2B5EF4-FFF2-40B4-BE49-F238E27FC236}">
                <a16:creationId xmlns:a16="http://schemas.microsoft.com/office/drawing/2014/main" id="{809C8BF3-33CE-4A7E-9C6D-07F9B3A501B6}"/>
              </a:ext>
            </a:extLst>
          </p:cNvPr>
          <p:cNvSpPr txBox="1"/>
          <p:nvPr/>
        </p:nvSpPr>
        <p:spPr>
          <a:xfrm>
            <a:off x="453693" y="6855602"/>
            <a:ext cx="6569276" cy="2985433"/>
          </a:xfrm>
          <a:prstGeom prst="rect">
            <a:avLst/>
          </a:prstGeom>
          <a:noFill/>
        </p:spPr>
        <p:txBody>
          <a:bodyPr wrap="square">
            <a:spAutoFit/>
          </a:bodyPr>
          <a:lstStyle/>
          <a:p>
            <a:pPr algn="just" rtl="0" fontAlgn="base"/>
            <a:r>
              <a:rPr lang="pt-BR" sz="2000" b="1" i="1" dirty="0">
                <a:solidFill>
                  <a:schemeClr val="accent2">
                    <a:lumMod val="75000"/>
                  </a:schemeClr>
                </a:solidFill>
                <a:effectLst/>
                <a:latin typeface="Calibri" panose="020F0502020204030204" pitchFamily="34" charset="0"/>
              </a:rPr>
              <a:t>TODOS OS PLANOS SÃO MENSAIS! NÃO FIQUE PRESO A CONTRATOS ANUAIS E CHEIOS DE SURPRESAS! </a:t>
            </a:r>
          </a:p>
          <a:p>
            <a:pPr algn="just" rtl="0" fontAlgn="base"/>
            <a:endParaRPr lang="pt-BR" sz="2000" b="1" i="1" dirty="0">
              <a:solidFill>
                <a:srgbClr val="000000"/>
              </a:solidFill>
              <a:latin typeface="Calibri" panose="020F0502020204030204" pitchFamily="34" charset="0"/>
            </a:endParaRPr>
          </a:p>
          <a:p>
            <a:pPr algn="just" rtl="0" fontAlgn="base"/>
            <a:r>
              <a:rPr lang="pt-BR" sz="2000" b="1" i="0" dirty="0">
                <a:solidFill>
                  <a:srgbClr val="000000"/>
                </a:solidFill>
                <a:effectLst/>
                <a:latin typeface="Calibri" panose="020F0502020204030204" pitchFamily="34" charset="0"/>
              </a:rPr>
              <a:t>Todos os recursos estão disponíveis para todos os planos.</a:t>
            </a:r>
            <a:r>
              <a:rPr lang="pt-BR" sz="2000" b="0" i="0" dirty="0">
                <a:solidFill>
                  <a:srgbClr val="000000"/>
                </a:solidFill>
                <a:effectLst/>
                <a:latin typeface="Calibri" panose="020F0502020204030204" pitchFamily="34" charset="0"/>
              </a:rPr>
              <a:t>  </a:t>
            </a:r>
            <a:endParaRPr lang="pt-BR" b="0" i="0" dirty="0">
              <a:solidFill>
                <a:srgbClr val="000000"/>
              </a:solidFill>
              <a:effectLst/>
              <a:latin typeface="Calibri" panose="020F0502020204030204" pitchFamily="34" charset="0"/>
            </a:endParaRPr>
          </a:p>
          <a:p>
            <a:pPr algn="l" rtl="0" fontAlgn="base"/>
            <a:r>
              <a:rPr lang="pt-BR" sz="1800" b="0" i="0" dirty="0">
                <a:solidFill>
                  <a:srgbClr val="000000"/>
                </a:solidFill>
                <a:effectLst/>
                <a:latin typeface="Calibri" panose="020F0502020204030204" pitchFamily="34" charset="0"/>
              </a:rPr>
              <a:t> </a:t>
            </a:r>
            <a:endParaRPr lang="pt-BR"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pt-BR" sz="1800" b="0" i="0" dirty="0">
                <a:solidFill>
                  <a:srgbClr val="000000"/>
                </a:solidFill>
                <a:effectLst/>
                <a:latin typeface="Calibri" panose="020F0502020204030204" pitchFamily="34" charset="0"/>
              </a:rPr>
              <a:t> Atendemos ao </a:t>
            </a:r>
            <a:r>
              <a:rPr lang="pt-BR" sz="1800" b="1" i="0" u="sng" dirty="0">
                <a:solidFill>
                  <a:srgbClr val="000000"/>
                </a:solidFill>
                <a:effectLst/>
                <a:latin typeface="Calibri" panose="020F0502020204030204" pitchFamily="34" charset="0"/>
              </a:rPr>
              <a:t>Simples Nacional</a:t>
            </a:r>
            <a:r>
              <a:rPr lang="pt-BR" sz="1800" b="1" i="0" dirty="0">
                <a:solidFill>
                  <a:srgbClr val="000000"/>
                </a:solidFill>
                <a:effectLst/>
                <a:latin typeface="Calibri" panose="020F0502020204030204" pitchFamily="34" charset="0"/>
              </a:rPr>
              <a:t> </a:t>
            </a:r>
            <a:r>
              <a:rPr lang="pt-BR" sz="1800" b="0" i="0" dirty="0">
                <a:solidFill>
                  <a:srgbClr val="000000"/>
                </a:solidFill>
                <a:effectLst/>
                <a:latin typeface="Calibri" panose="020F0502020204030204" pitchFamily="34" charset="0"/>
              </a:rPr>
              <a:t>e ao </a:t>
            </a:r>
            <a:r>
              <a:rPr lang="pt-BR" sz="1800" b="1" i="0" u="sng" dirty="0">
                <a:solidFill>
                  <a:srgbClr val="000000"/>
                </a:solidFill>
                <a:effectLst/>
                <a:latin typeface="Calibri" panose="020F0502020204030204" pitchFamily="34" charset="0"/>
              </a:rPr>
              <a:t>Certificado Digital A1</a:t>
            </a:r>
            <a:r>
              <a:rPr lang="pt-BR"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pt-BR" sz="1800" b="0" i="0" dirty="0">
                <a:solidFill>
                  <a:srgbClr val="000000"/>
                </a:solidFill>
                <a:effectLst/>
                <a:latin typeface="Calibri" panose="020F0502020204030204" pitchFamily="34" charset="0"/>
              </a:rPr>
              <a:t> 7 dias grátis para testar sem compromisso. </a:t>
            </a:r>
          </a:p>
          <a:p>
            <a:pPr algn="l" rtl="0" fontAlgn="base">
              <a:buFont typeface="Arial" panose="020B0604020202020204" pitchFamily="34" charset="0"/>
              <a:buChar char="•"/>
            </a:pPr>
            <a:r>
              <a:rPr lang="pt-BR" sz="1800" b="0" i="0" dirty="0">
                <a:solidFill>
                  <a:srgbClr val="000000"/>
                </a:solidFill>
                <a:effectLst/>
                <a:latin typeface="Calibri" panose="020F0502020204030204" pitchFamily="34" charset="0"/>
              </a:rPr>
              <a:t> Suporte especializado e rápido. </a:t>
            </a:r>
          </a:p>
          <a:p>
            <a:pPr algn="l" rtl="0" fontAlgn="base">
              <a:buFont typeface="Arial" panose="020B0604020202020204" pitchFamily="34" charset="0"/>
              <a:buChar char="•"/>
            </a:pPr>
            <a:r>
              <a:rPr lang="pt-BR" sz="1800" b="0" i="0" dirty="0">
                <a:solidFill>
                  <a:srgbClr val="000000"/>
                </a:solidFill>
                <a:effectLst/>
                <a:latin typeface="Calibri" panose="020F0502020204030204" pitchFamily="34" charset="0"/>
              </a:rPr>
              <a:t> Os pagamentos das mensalidades podem ser através de cartão de crédito ou boleto bancário. </a:t>
            </a:r>
          </a:p>
        </p:txBody>
      </p:sp>
      <p:cxnSp>
        <p:nvCxnSpPr>
          <p:cNvPr id="19" name="Прямая соединительная линия 73">
            <a:extLst>
              <a:ext uri="{FF2B5EF4-FFF2-40B4-BE49-F238E27FC236}">
                <a16:creationId xmlns:a16="http://schemas.microsoft.com/office/drawing/2014/main" id="{040A7BC3-72E8-426C-B8C4-5E78D7500F0C}"/>
              </a:ext>
            </a:extLst>
          </p:cNvPr>
          <p:cNvCxnSpPr>
            <a:cxnSpLocks/>
          </p:cNvCxnSpPr>
          <p:nvPr/>
        </p:nvCxnSpPr>
        <p:spPr>
          <a:xfrm>
            <a:off x="539750" y="6655332"/>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13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E9CD61DE-E02E-E74C-B51E-C52F2DE023A0}"/>
              </a:ext>
            </a:extLst>
          </p:cNvPr>
          <p:cNvSpPr txBox="1"/>
          <p:nvPr/>
        </p:nvSpPr>
        <p:spPr>
          <a:xfrm>
            <a:off x="3543300" y="1935234"/>
            <a:ext cx="2637915" cy="3856056"/>
          </a:xfrm>
          <a:prstGeom prst="rect">
            <a:avLst/>
          </a:prstGeom>
          <a:noFill/>
        </p:spPr>
        <p:txBody>
          <a:bodyPr wrap="square" numCol="1" rtlCol="0">
            <a:spAutoFit/>
          </a:bodyPr>
          <a:lstStyle/>
          <a:p>
            <a:pPr algn="r">
              <a:lnSpc>
                <a:spcPct val="300000"/>
              </a:lnSpc>
              <a:spcBef>
                <a:spcPts val="1200"/>
              </a:spcBef>
              <a:spcAft>
                <a:spcPts val="1200"/>
              </a:spcAft>
            </a:pPr>
            <a:r>
              <a:rPr lang="en-US" sz="1400" b="1" dirty="0">
                <a:solidFill>
                  <a:schemeClr val="tx1">
                    <a:lumMod val="85000"/>
                    <a:lumOff val="15000"/>
                  </a:schemeClr>
                </a:solidFill>
                <a:effectLst/>
                <a:latin typeface="Century Gothic" panose="020B0502020202020204" pitchFamily="34" charset="0"/>
                <a:cs typeface="Arial Narrow" panose="020B0604020202020204" pitchFamily="34" charset="0"/>
              </a:rPr>
              <a:t>03</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05</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07</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10</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20</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31</a:t>
            </a:r>
            <a:endParaRPr lang="en-US" sz="1400" b="1" dirty="0">
              <a:solidFill>
                <a:schemeClr val="tx1">
                  <a:lumMod val="85000"/>
                  <a:lumOff val="15000"/>
                </a:schemeClr>
              </a:solidFill>
              <a:effectLst/>
              <a:latin typeface="Century Gothic" panose="020B0502020202020204" pitchFamily="34" charset="0"/>
              <a:cs typeface="Arial Narrow" panose="020B0604020202020204" pitchFamily="34" charset="0"/>
            </a:endParaRPr>
          </a:p>
        </p:txBody>
      </p:sp>
      <p:grpSp>
        <p:nvGrpSpPr>
          <p:cNvPr id="2" name="Группа 1">
            <a:extLst>
              <a:ext uri="{FF2B5EF4-FFF2-40B4-BE49-F238E27FC236}">
                <a16:creationId xmlns:a16="http://schemas.microsoft.com/office/drawing/2014/main" id="{766396DF-9520-DF46-A2CA-9E393012C3F0}"/>
              </a:ext>
            </a:extLst>
          </p:cNvPr>
          <p:cNvGrpSpPr/>
          <p:nvPr/>
        </p:nvGrpSpPr>
        <p:grpSpPr>
          <a:xfrm>
            <a:off x="1093509" y="2576257"/>
            <a:ext cx="4993254" cy="3223491"/>
            <a:chOff x="1093509" y="4139055"/>
            <a:chExt cx="4993254" cy="3223491"/>
          </a:xfrm>
        </p:grpSpPr>
        <p:cxnSp>
          <p:nvCxnSpPr>
            <p:cNvPr id="22" name="Прямая соединительная линия 21">
              <a:extLst>
                <a:ext uri="{FF2B5EF4-FFF2-40B4-BE49-F238E27FC236}">
                  <a16:creationId xmlns:a16="http://schemas.microsoft.com/office/drawing/2014/main" id="{23F70586-01D6-6C46-B6C9-56DCD3D21D82}"/>
                </a:ext>
              </a:extLst>
            </p:cNvPr>
            <p:cNvCxnSpPr>
              <a:cxnSpLocks/>
            </p:cNvCxnSpPr>
            <p:nvPr/>
          </p:nvCxnSpPr>
          <p:spPr>
            <a:xfrm>
              <a:off x="1093509" y="4139055"/>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6658EFCF-82D9-C643-8446-2952AA59BAFC}"/>
                </a:ext>
              </a:extLst>
            </p:cNvPr>
            <p:cNvCxnSpPr>
              <a:cxnSpLocks/>
            </p:cNvCxnSpPr>
            <p:nvPr/>
          </p:nvCxnSpPr>
          <p:spPr>
            <a:xfrm>
              <a:off x="1093509" y="4794837"/>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C63AB46F-2B97-8C4A-834E-35E0303C146E}"/>
                </a:ext>
              </a:extLst>
            </p:cNvPr>
            <p:cNvCxnSpPr>
              <a:cxnSpLocks/>
            </p:cNvCxnSpPr>
            <p:nvPr/>
          </p:nvCxnSpPr>
          <p:spPr>
            <a:xfrm>
              <a:off x="1093509" y="5450619"/>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26549A07-FE4D-A641-A27F-2FE66BBF873F}"/>
                </a:ext>
              </a:extLst>
            </p:cNvPr>
            <p:cNvCxnSpPr>
              <a:cxnSpLocks/>
            </p:cNvCxnSpPr>
            <p:nvPr/>
          </p:nvCxnSpPr>
          <p:spPr>
            <a:xfrm>
              <a:off x="1093509" y="6087928"/>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769C3A1A-9745-634C-BFE4-1E4B2C1C87DC}"/>
                </a:ext>
              </a:extLst>
            </p:cNvPr>
            <p:cNvCxnSpPr>
              <a:cxnSpLocks/>
            </p:cNvCxnSpPr>
            <p:nvPr/>
          </p:nvCxnSpPr>
          <p:spPr>
            <a:xfrm>
              <a:off x="1093509" y="6706764"/>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79B740B3-922D-C94B-9FCA-DEB43B8D2159}"/>
                </a:ext>
              </a:extLst>
            </p:cNvPr>
            <p:cNvCxnSpPr>
              <a:cxnSpLocks/>
            </p:cNvCxnSpPr>
            <p:nvPr/>
          </p:nvCxnSpPr>
          <p:spPr>
            <a:xfrm>
              <a:off x="1093509" y="7362546"/>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1BFF0963-CC88-3C4B-9883-28D15F757830}"/>
              </a:ext>
            </a:extLst>
          </p:cNvPr>
          <p:cNvSpPr txBox="1"/>
          <p:nvPr/>
        </p:nvSpPr>
        <p:spPr>
          <a:xfrm>
            <a:off x="2971448" y="1137372"/>
            <a:ext cx="1112805" cy="461665"/>
          </a:xfrm>
          <a:prstGeom prst="rect">
            <a:avLst/>
          </a:prstGeom>
          <a:noFill/>
        </p:spPr>
        <p:txBody>
          <a:bodyPr wrap="none" rtlCol="0">
            <a:spAutoFit/>
          </a:bodyPr>
          <a:lstStyle/>
          <a:p>
            <a:r>
              <a:rPr lang="en" sz="2400" dirty="0">
                <a:solidFill>
                  <a:schemeClr val="bg2">
                    <a:lumMod val="25000"/>
                  </a:schemeClr>
                </a:solidFill>
                <a:latin typeface="Century Gothic" panose="020B0502020202020204" pitchFamily="34" charset="0"/>
                <a:cs typeface="Arial" panose="020B0604020202020204" pitchFamily="34" charset="0"/>
              </a:rPr>
              <a:t>Índice</a:t>
            </a:r>
            <a:endParaRPr lang="ru-RU" sz="2400" dirty="0">
              <a:solidFill>
                <a:schemeClr val="bg2">
                  <a:lumMod val="25000"/>
                </a:schemeClr>
              </a:solidFill>
              <a:latin typeface="Century Gothic" panose="020B0502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618865C-12E5-9A43-8607-D55F63F93724}"/>
              </a:ext>
            </a:extLst>
          </p:cNvPr>
          <p:cNvSpPr txBox="1"/>
          <p:nvPr/>
        </p:nvSpPr>
        <p:spPr>
          <a:xfrm>
            <a:off x="1004440" y="1959793"/>
            <a:ext cx="3934017" cy="3856056"/>
          </a:xfrm>
          <a:prstGeom prst="rect">
            <a:avLst/>
          </a:prstGeom>
          <a:noFill/>
        </p:spPr>
        <p:txBody>
          <a:bodyPr wrap="square" numCol="1" rtlCol="0">
            <a:spAutoFit/>
          </a:bodyPr>
          <a:lstStyle>
            <a:defPPr>
              <a:defRPr lang="ru-RU"/>
            </a:defPPr>
            <a:lvl1pPr>
              <a:lnSpc>
                <a:spcPct val="300000"/>
              </a:lnSpc>
              <a:spcBef>
                <a:spcPts val="1200"/>
              </a:spcBef>
              <a:spcAft>
                <a:spcPts val="1200"/>
              </a:spcAft>
              <a:defRPr sz="1400" b="1">
                <a:solidFill>
                  <a:schemeClr val="tx1">
                    <a:lumMod val="85000"/>
                    <a:lumOff val="15000"/>
                  </a:schemeClr>
                </a:solidFill>
                <a:effectLst/>
                <a:latin typeface="Century Gothic" panose="020B0502020202020204" pitchFamily="34" charset="0"/>
                <a:cs typeface="Arial Narrow" panose="020B0604020202020204" pitchFamily="34" charset="0"/>
              </a:defRPr>
            </a:lvl1pPr>
          </a:lstStyle>
          <a:p>
            <a:r>
              <a:rPr lang="en-US" dirty="0" err="1"/>
              <a:t>Introdução</a:t>
            </a:r>
            <a:br>
              <a:rPr lang="en" dirty="0"/>
            </a:br>
            <a:r>
              <a:rPr lang="en-US" dirty="0" err="1"/>
              <a:t>Conceito</a:t>
            </a:r>
            <a:r>
              <a:rPr lang="en-US" dirty="0"/>
              <a:t> de micro e </a:t>
            </a:r>
            <a:r>
              <a:rPr lang="en-US" dirty="0" err="1"/>
              <a:t>pequena</a:t>
            </a:r>
            <a:r>
              <a:rPr lang="en-US" dirty="0"/>
              <a:t> </a:t>
            </a:r>
            <a:r>
              <a:rPr lang="en-US" dirty="0" err="1"/>
              <a:t>empresa</a:t>
            </a:r>
            <a:br>
              <a:rPr lang="en" dirty="0"/>
            </a:br>
            <a:r>
              <a:rPr lang="en-US" dirty="0" err="1"/>
              <a:t>Riscos</a:t>
            </a:r>
            <a:r>
              <a:rPr lang="en-US" dirty="0"/>
              <a:t> e </a:t>
            </a:r>
            <a:r>
              <a:rPr lang="en-US" dirty="0" err="1"/>
              <a:t>investimentos</a:t>
            </a:r>
            <a:br>
              <a:rPr lang="en" dirty="0"/>
            </a:br>
            <a:r>
              <a:rPr lang="en-US" dirty="0" err="1"/>
              <a:t>Primeiros</a:t>
            </a:r>
            <a:r>
              <a:rPr lang="en-US" dirty="0"/>
              <a:t> </a:t>
            </a:r>
            <a:r>
              <a:rPr lang="en-US" dirty="0" err="1"/>
              <a:t>passos</a:t>
            </a:r>
            <a:br>
              <a:rPr lang="en" dirty="0"/>
            </a:br>
            <a:r>
              <a:rPr lang="en-US" dirty="0" err="1"/>
              <a:t>Demonstrações</a:t>
            </a:r>
            <a:r>
              <a:rPr lang="en-US" dirty="0"/>
              <a:t> </a:t>
            </a:r>
            <a:r>
              <a:rPr lang="en-US" dirty="0" err="1"/>
              <a:t>financeiras</a:t>
            </a:r>
            <a:br>
              <a:rPr lang="en" dirty="0"/>
            </a:br>
            <a:r>
              <a:rPr lang="en" dirty="0"/>
              <a:t>Capital de giro</a:t>
            </a:r>
          </a:p>
        </p:txBody>
      </p:sp>
      <p:sp>
        <p:nvSpPr>
          <p:cNvPr id="13" name="TextBox 29">
            <a:extLst>
              <a:ext uri="{FF2B5EF4-FFF2-40B4-BE49-F238E27FC236}">
                <a16:creationId xmlns:a16="http://schemas.microsoft.com/office/drawing/2014/main" id="{3B09BCDC-CC52-4C27-8CE2-C4A4656CCC53}"/>
              </a:ext>
            </a:extLst>
          </p:cNvPr>
          <p:cNvSpPr txBox="1"/>
          <p:nvPr/>
        </p:nvSpPr>
        <p:spPr>
          <a:xfrm>
            <a:off x="3543299" y="5766731"/>
            <a:ext cx="2637915" cy="3856056"/>
          </a:xfrm>
          <a:prstGeom prst="rect">
            <a:avLst/>
          </a:prstGeom>
          <a:noFill/>
        </p:spPr>
        <p:txBody>
          <a:bodyPr wrap="square" numCol="1" rtlCol="0">
            <a:spAutoFit/>
          </a:bodyPr>
          <a:lstStyle/>
          <a:p>
            <a:pPr algn="r">
              <a:lnSpc>
                <a:spcPct val="300000"/>
              </a:lnSpc>
              <a:spcBef>
                <a:spcPts val="1200"/>
              </a:spcBef>
              <a:spcAft>
                <a:spcPts val="1200"/>
              </a:spcAft>
            </a:pPr>
            <a:r>
              <a:rPr lang="en-US" sz="1400" b="1" dirty="0">
                <a:solidFill>
                  <a:schemeClr val="tx1">
                    <a:lumMod val="85000"/>
                    <a:lumOff val="15000"/>
                  </a:schemeClr>
                </a:solidFill>
                <a:effectLst/>
                <a:latin typeface="Century Gothic" panose="020B0502020202020204" pitchFamily="34" charset="0"/>
                <a:cs typeface="Arial Narrow" panose="020B0604020202020204" pitchFamily="34" charset="0"/>
              </a:rPr>
              <a:t>34</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38</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44</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r>
              <a:rPr lang="en" sz="1400" b="1" dirty="0">
                <a:solidFill>
                  <a:schemeClr val="tx1">
                    <a:lumMod val="85000"/>
                    <a:lumOff val="15000"/>
                  </a:schemeClr>
                </a:solidFill>
                <a:latin typeface="Century Gothic" panose="020B0502020202020204" pitchFamily="34" charset="0"/>
                <a:cs typeface="Arial Narrow" panose="020B0604020202020204" pitchFamily="34" charset="0"/>
              </a:rPr>
              <a:t>48</a:t>
            </a: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br>
              <a:rPr lang="en" sz="1400" b="1" dirty="0">
                <a:solidFill>
                  <a:schemeClr val="tx1">
                    <a:lumMod val="85000"/>
                    <a:lumOff val="15000"/>
                  </a:schemeClr>
                </a:solidFill>
                <a:latin typeface="Century Gothic" panose="020B0502020202020204" pitchFamily="34" charset="0"/>
                <a:cs typeface="Arial Narrow" panose="020B0604020202020204" pitchFamily="34" charset="0"/>
              </a:rPr>
            </a:br>
            <a:endParaRPr lang="en-US" sz="1400" b="1" dirty="0">
              <a:solidFill>
                <a:schemeClr val="tx1">
                  <a:lumMod val="85000"/>
                  <a:lumOff val="15000"/>
                </a:schemeClr>
              </a:solidFill>
              <a:effectLst/>
              <a:latin typeface="Century Gothic" panose="020B0502020202020204" pitchFamily="34" charset="0"/>
              <a:cs typeface="Arial Narrow" panose="020B0604020202020204" pitchFamily="34" charset="0"/>
            </a:endParaRPr>
          </a:p>
        </p:txBody>
      </p:sp>
      <p:grpSp>
        <p:nvGrpSpPr>
          <p:cNvPr id="14" name="Группа 1">
            <a:extLst>
              <a:ext uri="{FF2B5EF4-FFF2-40B4-BE49-F238E27FC236}">
                <a16:creationId xmlns:a16="http://schemas.microsoft.com/office/drawing/2014/main" id="{11A446F0-1C41-4FD3-A107-A01EC990BAD0}"/>
              </a:ext>
            </a:extLst>
          </p:cNvPr>
          <p:cNvGrpSpPr/>
          <p:nvPr/>
        </p:nvGrpSpPr>
        <p:grpSpPr>
          <a:xfrm>
            <a:off x="1093509" y="6407754"/>
            <a:ext cx="4993254" cy="1948873"/>
            <a:chOff x="1093509" y="4139055"/>
            <a:chExt cx="4993254" cy="1948873"/>
          </a:xfrm>
        </p:grpSpPr>
        <p:cxnSp>
          <p:nvCxnSpPr>
            <p:cNvPr id="15" name="Прямая соединительная линия 21">
              <a:extLst>
                <a:ext uri="{FF2B5EF4-FFF2-40B4-BE49-F238E27FC236}">
                  <a16:creationId xmlns:a16="http://schemas.microsoft.com/office/drawing/2014/main" id="{915C82DC-49E7-4504-94F4-31E18B8438B1}"/>
                </a:ext>
              </a:extLst>
            </p:cNvPr>
            <p:cNvCxnSpPr>
              <a:cxnSpLocks/>
            </p:cNvCxnSpPr>
            <p:nvPr/>
          </p:nvCxnSpPr>
          <p:spPr>
            <a:xfrm>
              <a:off x="1093509" y="4139055"/>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46">
              <a:extLst>
                <a:ext uri="{FF2B5EF4-FFF2-40B4-BE49-F238E27FC236}">
                  <a16:creationId xmlns:a16="http://schemas.microsoft.com/office/drawing/2014/main" id="{E619A93F-45CD-4B45-A042-369C73307E0A}"/>
                </a:ext>
              </a:extLst>
            </p:cNvPr>
            <p:cNvCxnSpPr>
              <a:cxnSpLocks/>
            </p:cNvCxnSpPr>
            <p:nvPr/>
          </p:nvCxnSpPr>
          <p:spPr>
            <a:xfrm>
              <a:off x="1093509" y="4794837"/>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47">
              <a:extLst>
                <a:ext uri="{FF2B5EF4-FFF2-40B4-BE49-F238E27FC236}">
                  <a16:creationId xmlns:a16="http://schemas.microsoft.com/office/drawing/2014/main" id="{E54EF782-BAFB-4EA0-A263-DDF16EA1B8C4}"/>
                </a:ext>
              </a:extLst>
            </p:cNvPr>
            <p:cNvCxnSpPr>
              <a:cxnSpLocks/>
            </p:cNvCxnSpPr>
            <p:nvPr/>
          </p:nvCxnSpPr>
          <p:spPr>
            <a:xfrm>
              <a:off x="1093509" y="5450619"/>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48">
              <a:extLst>
                <a:ext uri="{FF2B5EF4-FFF2-40B4-BE49-F238E27FC236}">
                  <a16:creationId xmlns:a16="http://schemas.microsoft.com/office/drawing/2014/main" id="{C1A55557-E84F-4B55-9766-3C817D973171}"/>
                </a:ext>
              </a:extLst>
            </p:cNvPr>
            <p:cNvCxnSpPr>
              <a:cxnSpLocks/>
            </p:cNvCxnSpPr>
            <p:nvPr/>
          </p:nvCxnSpPr>
          <p:spPr>
            <a:xfrm>
              <a:off x="1093509" y="6087928"/>
              <a:ext cx="4993254"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TextBox 11">
            <a:extLst>
              <a:ext uri="{FF2B5EF4-FFF2-40B4-BE49-F238E27FC236}">
                <a16:creationId xmlns:a16="http://schemas.microsoft.com/office/drawing/2014/main" id="{8230923D-A786-43DD-9BDA-E8E0ADB09F44}"/>
              </a:ext>
            </a:extLst>
          </p:cNvPr>
          <p:cNvSpPr txBox="1"/>
          <p:nvPr/>
        </p:nvSpPr>
        <p:spPr>
          <a:xfrm>
            <a:off x="1004439" y="5791290"/>
            <a:ext cx="3934017" cy="3856056"/>
          </a:xfrm>
          <a:prstGeom prst="rect">
            <a:avLst/>
          </a:prstGeom>
          <a:noFill/>
        </p:spPr>
        <p:txBody>
          <a:bodyPr wrap="square" numCol="1" rtlCol="0">
            <a:spAutoFit/>
          </a:bodyPr>
          <a:lstStyle>
            <a:defPPr>
              <a:defRPr lang="ru-RU"/>
            </a:defPPr>
            <a:lvl1pPr>
              <a:lnSpc>
                <a:spcPct val="300000"/>
              </a:lnSpc>
              <a:spcBef>
                <a:spcPts val="1200"/>
              </a:spcBef>
              <a:spcAft>
                <a:spcPts val="1200"/>
              </a:spcAft>
              <a:defRPr sz="1400" b="1">
                <a:solidFill>
                  <a:schemeClr val="tx1">
                    <a:lumMod val="85000"/>
                    <a:lumOff val="15000"/>
                  </a:schemeClr>
                </a:solidFill>
                <a:effectLst/>
                <a:latin typeface="Century Gothic" panose="020B0502020202020204" pitchFamily="34" charset="0"/>
                <a:cs typeface="Arial Narrow" panose="020B0604020202020204" pitchFamily="34" charset="0"/>
              </a:defRPr>
            </a:lvl1pPr>
          </a:lstStyle>
          <a:p>
            <a:r>
              <a:rPr lang="en-US" dirty="0" err="1"/>
              <a:t>Análise</a:t>
            </a:r>
            <a:r>
              <a:rPr lang="en-US" dirty="0"/>
              <a:t> de </a:t>
            </a:r>
            <a:r>
              <a:rPr lang="en-US" dirty="0" err="1"/>
              <a:t>rentabilidade</a:t>
            </a:r>
            <a:br>
              <a:rPr lang="en" dirty="0"/>
            </a:br>
            <a:r>
              <a:rPr lang="en-US" dirty="0"/>
              <a:t>Ferramentas de </a:t>
            </a:r>
            <a:r>
              <a:rPr lang="en-US" dirty="0" err="1"/>
              <a:t>Gestão</a:t>
            </a:r>
            <a:br>
              <a:rPr lang="en" dirty="0"/>
            </a:br>
            <a:r>
              <a:rPr lang="en-US" dirty="0"/>
              <a:t>Mercado e </a:t>
            </a:r>
            <a:r>
              <a:rPr lang="en-US" dirty="0" err="1"/>
              <a:t>tendências</a:t>
            </a:r>
            <a:br>
              <a:rPr lang="en" dirty="0"/>
            </a:br>
            <a:r>
              <a:rPr lang="en-US" dirty="0" err="1"/>
              <a:t>Conclusão</a:t>
            </a:r>
            <a:br>
              <a:rPr lang="en" dirty="0"/>
            </a:br>
            <a:br>
              <a:rPr lang="en" dirty="0"/>
            </a:br>
            <a:endParaRPr lang="en" dirty="0"/>
          </a:p>
        </p:txBody>
      </p:sp>
    </p:spTree>
    <p:extLst>
      <p:ext uri="{BB962C8B-B14F-4D97-AF65-F5344CB8AC3E}">
        <p14:creationId xmlns:p14="http://schemas.microsoft.com/office/powerpoint/2010/main" val="4213252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a:extLst>
              <a:ext uri="{FF2B5EF4-FFF2-40B4-BE49-F238E27FC236}">
                <a16:creationId xmlns:a16="http://schemas.microsoft.com/office/drawing/2014/main" id="{47AFD8DE-1BCC-CE4E-8E56-1A4B96E78E3E}"/>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1489B9-736F-3C46-9D80-422D5429C0C7}"/>
              </a:ext>
            </a:extLst>
          </p:cNvPr>
          <p:cNvSpPr txBox="1"/>
          <p:nvPr/>
        </p:nvSpPr>
        <p:spPr>
          <a:xfrm>
            <a:off x="453695" y="1613034"/>
            <a:ext cx="6569274" cy="5816977"/>
          </a:xfrm>
          <a:prstGeom prst="rect">
            <a:avLst/>
          </a:prstGeom>
          <a:noFill/>
        </p:spPr>
        <p:txBody>
          <a:bodyPr wrap="square" rtlCol="0">
            <a:spAutoFit/>
          </a:bodyPr>
          <a:lstStyle/>
          <a:p>
            <a:r>
              <a:rPr lang="pt-BR" sz="2400" dirty="0">
                <a:solidFill>
                  <a:schemeClr val="accent2">
                    <a:lumMod val="75000"/>
                  </a:schemeClr>
                </a:solidFill>
                <a:latin typeface="Calibri" panose="020F0502020204030204" pitchFamily="34" charset="0"/>
              </a:rPr>
              <a:t>Quanto mais informações obtivermos, melhor serão nossas decisões.</a:t>
            </a:r>
            <a:endParaRPr lang="pt-BR" sz="2400" dirty="0">
              <a:solidFill>
                <a:schemeClr val="accent2">
                  <a:lumMod val="75000"/>
                </a:schemeClr>
              </a:solidFill>
            </a:endParaRPr>
          </a:p>
          <a:p>
            <a:pPr algn="just"/>
            <a:endParaRPr lang="pt-BR" dirty="0">
              <a:latin typeface="Calibri" panose="020F0502020204030204" pitchFamily="34" charset="0"/>
            </a:endParaRPr>
          </a:p>
          <a:p>
            <a:pPr algn="just"/>
            <a:r>
              <a:rPr lang="pt-BR" sz="1800" dirty="0">
                <a:latin typeface="Calibri" panose="020F0502020204030204" pitchFamily="34" charset="0"/>
              </a:rPr>
              <a:t>Certamente essa é uma frase que todos já ouviram, mas raramente agimos nessa direção. Estar bem informado é complicado, é trabalhoso e, de uma forma geral, as pessoas tendem a tomar decisões baseadas em pouca informação ou em intuições. Esse é um caminho certo para o fracasso. </a:t>
            </a:r>
          </a:p>
          <a:p>
            <a:endParaRPr lang="pt-BR" sz="1800" dirty="0">
              <a:latin typeface="Calibri" panose="020F0502020204030204" pitchFamily="34" charset="0"/>
            </a:endParaRPr>
          </a:p>
          <a:p>
            <a:pPr algn="just"/>
            <a:r>
              <a:rPr lang="pt-BR" sz="1800" dirty="0">
                <a:latin typeface="Calibri" panose="020F0502020204030204" pitchFamily="34" charset="0"/>
              </a:rPr>
              <a:t>Em uma empresa, aplicar métricas bem definidas e que resulte em dados precisos e reveladores é complexo pela quantidade de informação, mas não se assuste, existem ferramentas capazes de aferir os resultados de forma precisa. Os sistemas de gestão, principalmente os </a:t>
            </a:r>
            <a:r>
              <a:rPr lang="pt-BR" sz="1800" dirty="0" err="1">
                <a:latin typeface="Calibri" panose="020F0502020204030204" pitchFamily="34" charset="0"/>
              </a:rPr>
              <a:t>ERPs</a:t>
            </a:r>
            <a:r>
              <a:rPr lang="pt-BR" sz="1800" dirty="0">
                <a:latin typeface="Calibri" panose="020F0502020204030204" pitchFamily="34" charset="0"/>
              </a:rPr>
              <a:t>, já possuem os relatórios gerenciais mais importantes e é com eles que você deve trabalhar. Outra vantagem de um ERP, é que o trabalho para inserir os dados é muito menor já que o sistema também faz das vendas, emite as notas fiscais, controla o estoque e as mais diversas ações, incluindo as financeiras e de gestão de pessoas. </a:t>
            </a:r>
          </a:p>
          <a:p>
            <a:pPr algn="just"/>
            <a:r>
              <a:rPr lang="pt-BR" sz="1800" dirty="0">
                <a:highlight>
                  <a:srgbClr val="FFFFFF"/>
                </a:highlight>
              </a:rPr>
              <a:t>.</a:t>
            </a:r>
          </a:p>
        </p:txBody>
      </p:sp>
      <p:sp>
        <p:nvSpPr>
          <p:cNvPr id="17" name="TextBox 16">
            <a:extLst>
              <a:ext uri="{FF2B5EF4-FFF2-40B4-BE49-F238E27FC236}">
                <a16:creationId xmlns:a16="http://schemas.microsoft.com/office/drawing/2014/main" id="{675D5C60-D1B1-AC49-BB37-C29139A6A66F}"/>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18" name="Прямоугольник 17">
            <a:extLst>
              <a:ext uri="{FF2B5EF4-FFF2-40B4-BE49-F238E27FC236}">
                <a16:creationId xmlns:a16="http://schemas.microsoft.com/office/drawing/2014/main" id="{D0999764-2575-CA44-AB16-A9281EA2CEB8}"/>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0" name="Прямая соединительная линия 19">
            <a:extLst>
              <a:ext uri="{FF2B5EF4-FFF2-40B4-BE49-F238E27FC236}">
                <a16:creationId xmlns:a16="http://schemas.microsoft.com/office/drawing/2014/main" id="{29F69104-D4EE-824A-9E9F-6BA93CAF835B}"/>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CE3F1794-97FF-8A4A-9811-BD9C142F7B10}"/>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2FAE1B80-A040-4C66-A963-039AE956191B}"/>
              </a:ext>
            </a:extLst>
          </p:cNvPr>
          <p:cNvCxnSpPr>
            <a:cxnSpLocks/>
          </p:cNvCxnSpPr>
          <p:nvPr/>
        </p:nvCxnSpPr>
        <p:spPr>
          <a:xfrm>
            <a:off x="429337" y="1671539"/>
            <a:ext cx="0" cy="67627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0" name="CaixaDeTexto 9">
            <a:extLst>
              <a:ext uri="{FF2B5EF4-FFF2-40B4-BE49-F238E27FC236}">
                <a16:creationId xmlns:a16="http://schemas.microsoft.com/office/drawing/2014/main" id="{A5D3F1B6-5982-4173-9136-3D5EBD66AD5A}"/>
              </a:ext>
            </a:extLst>
          </p:cNvPr>
          <p:cNvSpPr txBox="1"/>
          <p:nvPr/>
        </p:nvSpPr>
        <p:spPr>
          <a:xfrm>
            <a:off x="539750" y="7549640"/>
            <a:ext cx="6708531" cy="2031325"/>
          </a:xfrm>
          <a:prstGeom prst="rect">
            <a:avLst/>
          </a:prstGeom>
          <a:noFill/>
        </p:spPr>
        <p:txBody>
          <a:bodyPr wrap="square">
            <a:spAutoFit/>
          </a:bodyPr>
          <a:lstStyle/>
          <a:p>
            <a:r>
              <a:rPr lang="pt-BR" sz="1800" b="1" dirty="0">
                <a:solidFill>
                  <a:schemeClr val="accent1"/>
                </a:solidFill>
                <a:latin typeface="Calibri" panose="020F0502020204030204" pitchFamily="34" charset="0"/>
              </a:rPr>
              <a:t>Os principais relatórios para uma pequena empresa são:</a:t>
            </a:r>
          </a:p>
          <a:p>
            <a:endParaRPr lang="pt-BR" dirty="0">
              <a:latin typeface="Calibri" panose="020F0502020204030204" pitchFamily="34" charset="0"/>
            </a:endParaRPr>
          </a:p>
          <a:p>
            <a:pPr marL="285750" indent="-285750">
              <a:buFont typeface="Arial" panose="020B0604020202020204" pitchFamily="34" charset="0"/>
              <a:buChar char="•"/>
            </a:pPr>
            <a:r>
              <a:rPr lang="pt-BR" sz="1800" dirty="0">
                <a:latin typeface="Calibri" panose="020F0502020204030204" pitchFamily="34" charset="0"/>
              </a:rPr>
              <a:t>Demonstração de Resultados do Exercício (DRE)</a:t>
            </a:r>
          </a:p>
          <a:p>
            <a:pPr marL="285750" indent="-285750">
              <a:buFont typeface="Arial" panose="020B0604020202020204" pitchFamily="34" charset="0"/>
              <a:buChar char="•"/>
            </a:pPr>
            <a:r>
              <a:rPr lang="pt-BR" sz="1800" dirty="0">
                <a:latin typeface="Calibri" panose="020F0502020204030204" pitchFamily="34" charset="0"/>
              </a:rPr>
              <a:t>Demonstração dos lucros ou prejuízos acumulados (DLPA)</a:t>
            </a:r>
          </a:p>
          <a:p>
            <a:pPr marL="285750" indent="-285750">
              <a:buFont typeface="Arial" panose="020B0604020202020204" pitchFamily="34" charset="0"/>
              <a:buChar char="•"/>
            </a:pPr>
            <a:r>
              <a:rPr lang="pt-BR" dirty="0">
                <a:latin typeface="Calibri" panose="020F0502020204030204" pitchFamily="34" charset="0"/>
              </a:rPr>
              <a:t>D</a:t>
            </a:r>
            <a:r>
              <a:rPr lang="pt-BR" sz="1800" dirty="0">
                <a:latin typeface="Calibri" panose="020F0502020204030204" pitchFamily="34" charset="0"/>
              </a:rPr>
              <a:t>emonstração do Valor Adicionado (DVA)</a:t>
            </a:r>
          </a:p>
          <a:p>
            <a:pPr marL="285750" indent="-285750">
              <a:buFont typeface="Arial" panose="020B0604020202020204" pitchFamily="34" charset="0"/>
              <a:buChar char="•"/>
            </a:pPr>
            <a:r>
              <a:rPr lang="pt-BR" sz="1800" dirty="0">
                <a:latin typeface="Calibri" panose="020F0502020204030204" pitchFamily="34" charset="0"/>
              </a:rPr>
              <a:t>Demonstração do Fluxo de Caixa (DFC)</a:t>
            </a:r>
          </a:p>
          <a:p>
            <a:pPr marL="285750" indent="-285750">
              <a:buFont typeface="Arial" panose="020B0604020202020204" pitchFamily="34" charset="0"/>
              <a:buChar char="•"/>
            </a:pPr>
            <a:r>
              <a:rPr lang="pt-BR" sz="1800" dirty="0">
                <a:latin typeface="Calibri" panose="020F0502020204030204" pitchFamily="34" charset="0"/>
              </a:rPr>
              <a:t>Balanço patrimonial</a:t>
            </a:r>
          </a:p>
        </p:txBody>
      </p:sp>
    </p:spTree>
    <p:extLst>
      <p:ext uri="{BB962C8B-B14F-4D97-AF65-F5344CB8AC3E}">
        <p14:creationId xmlns:p14="http://schemas.microsoft.com/office/powerpoint/2010/main" val="160977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639170"/>
            <a:ext cx="6569274" cy="923330"/>
          </a:xfrm>
          <a:prstGeom prst="rect">
            <a:avLst/>
          </a:prstGeom>
          <a:noFill/>
        </p:spPr>
        <p:txBody>
          <a:bodyPr wrap="square" rtlCol="0">
            <a:spAutoFit/>
          </a:bodyPr>
          <a:lstStyle/>
          <a:p>
            <a:pPr algn="just"/>
            <a:r>
              <a:rPr lang="pt-BR" sz="1800" dirty="0">
                <a:latin typeface="Calibri" panose="020F0502020204030204" pitchFamily="34" charset="0"/>
              </a:rPr>
              <a:t>Com esses cinco relatórios já é possível ter um bom mapa para que as decisões tomadas, estejam rumando para o resultado pretendido. Vamos entende melhor sobre cada um desses relatórios.</a:t>
            </a:r>
          </a:p>
        </p:txBody>
      </p:sp>
      <p:sp>
        <p:nvSpPr>
          <p:cNvPr id="66" name="TextBox 65">
            <a:extLst>
              <a:ext uri="{FF2B5EF4-FFF2-40B4-BE49-F238E27FC236}">
                <a16:creationId xmlns:a16="http://schemas.microsoft.com/office/drawing/2014/main" id="{39E4EEE2-A095-FD4A-A460-A5E4CAC0551F}"/>
              </a:ext>
            </a:extLst>
          </p:cNvPr>
          <p:cNvSpPr txBox="1"/>
          <p:nvPr/>
        </p:nvSpPr>
        <p:spPr>
          <a:xfrm>
            <a:off x="411493" y="2753736"/>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Demonstração de resultados do exercício (DRE)</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338341" y="2878229"/>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73">
            <a:extLst>
              <a:ext uri="{FF2B5EF4-FFF2-40B4-BE49-F238E27FC236}">
                <a16:creationId xmlns:a16="http://schemas.microsoft.com/office/drawing/2014/main" id="{AA9DE3F0-3532-4492-9DA6-BE5B547D69B9}"/>
              </a:ext>
            </a:extLst>
          </p:cNvPr>
          <p:cNvCxnSpPr>
            <a:cxnSpLocks/>
          </p:cNvCxnSpPr>
          <p:nvPr/>
        </p:nvCxnSpPr>
        <p:spPr>
          <a:xfrm>
            <a:off x="411493" y="2721646"/>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51">
            <a:extLst>
              <a:ext uri="{FF2B5EF4-FFF2-40B4-BE49-F238E27FC236}">
                <a16:creationId xmlns:a16="http://schemas.microsoft.com/office/drawing/2014/main" id="{09AFD549-CADF-4007-BF8F-4DB4A7B1FA78}"/>
              </a:ext>
            </a:extLst>
          </p:cNvPr>
          <p:cNvSpPr txBox="1"/>
          <p:nvPr/>
        </p:nvSpPr>
        <p:spPr>
          <a:xfrm>
            <a:off x="495200" y="3197864"/>
            <a:ext cx="6569274" cy="4247317"/>
          </a:xfrm>
          <a:prstGeom prst="rect">
            <a:avLst/>
          </a:prstGeom>
          <a:noFill/>
        </p:spPr>
        <p:txBody>
          <a:bodyPr wrap="square" rtlCol="0">
            <a:spAutoFit/>
          </a:bodyPr>
          <a:lstStyle/>
          <a:p>
            <a:pPr algn="just"/>
            <a:r>
              <a:rPr lang="pt-BR" sz="1800" dirty="0">
                <a:latin typeface="Calibri" panose="020F0502020204030204" pitchFamily="34" charset="0"/>
              </a:rPr>
              <a:t>Também conhecido como DRE gerencial, este relatório tem como objetivo demonstrar as operações financeiras realizadas por uma empresa em um período específico, normalmente um ano, para aferir os resultados quanto ao lucro ou prejuízo. </a:t>
            </a:r>
          </a:p>
          <a:p>
            <a:pPr algn="just"/>
            <a:endParaRPr lang="pt-BR" sz="1800" dirty="0">
              <a:latin typeface="Calibri" panose="020F0502020204030204" pitchFamily="34" charset="0"/>
            </a:endParaRPr>
          </a:p>
          <a:p>
            <a:pPr algn="just"/>
            <a:r>
              <a:rPr lang="pt-BR" sz="1800" dirty="0">
                <a:latin typeface="Calibri" panose="020F0502020204030204" pitchFamily="34" charset="0"/>
              </a:rPr>
              <a:t>A DRE gerencial segue uma norma quanto a sua estrutura comparando os recebimentos, os custos e as despesas operacionais do seu negócio. Essa demonstração condensa resultados para projetar custos, vislumbrar crescimento empresarial e identificar necessidades de investimentos.</a:t>
            </a:r>
          </a:p>
          <a:p>
            <a:pPr algn="just"/>
            <a:endParaRPr lang="pt-BR" sz="1800" dirty="0">
              <a:latin typeface="Calibri" panose="020F0502020204030204" pitchFamily="34" charset="0"/>
            </a:endParaRPr>
          </a:p>
          <a:p>
            <a:pPr algn="just"/>
            <a:r>
              <a:rPr lang="pt-BR" sz="1800" dirty="0">
                <a:latin typeface="Calibri" panose="020F0502020204030204" pitchFamily="34" charset="0"/>
              </a:rPr>
              <a:t>É através deste relatório que você será capaz de analisar possíveis gastos desnecessários e onde estão as maiores receitas, assim como poderá projetar, através da média, uma projeção relativamente precisa quanto ao crescimento. </a:t>
            </a:r>
          </a:p>
        </p:txBody>
      </p:sp>
      <p:pic>
        <p:nvPicPr>
          <p:cNvPr id="8" name="Imagem 7" descr="Uma imagem contendo pessoa, mesa, no interior, homem&#10;&#10;Descrição gerada automaticamente">
            <a:extLst>
              <a:ext uri="{FF2B5EF4-FFF2-40B4-BE49-F238E27FC236}">
                <a16:creationId xmlns:a16="http://schemas.microsoft.com/office/drawing/2014/main" id="{B07CDE39-D8E0-40AB-B0B6-D9CF54A2B37C}"/>
              </a:ext>
            </a:extLst>
          </p:cNvPr>
          <p:cNvPicPr>
            <a:picLocks noChangeAspect="1"/>
          </p:cNvPicPr>
          <p:nvPr/>
        </p:nvPicPr>
        <p:blipFill>
          <a:blip r:embed="rId2"/>
          <a:stretch>
            <a:fillRect/>
          </a:stretch>
        </p:blipFill>
        <p:spPr>
          <a:xfrm>
            <a:off x="539750" y="7478170"/>
            <a:ext cx="6483219" cy="2783402"/>
          </a:xfrm>
          <a:prstGeom prst="rect">
            <a:avLst/>
          </a:prstGeom>
        </p:spPr>
      </p:pic>
    </p:spTree>
    <p:extLst>
      <p:ext uri="{BB962C8B-B14F-4D97-AF65-F5344CB8AC3E}">
        <p14:creationId xmlns:p14="http://schemas.microsoft.com/office/powerpoint/2010/main" val="394119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639170"/>
            <a:ext cx="6569274" cy="7848302"/>
          </a:xfrm>
          <a:prstGeom prst="rect">
            <a:avLst/>
          </a:prstGeom>
          <a:noFill/>
        </p:spPr>
        <p:txBody>
          <a:bodyPr wrap="square" rtlCol="0">
            <a:spAutoFit/>
          </a:bodyPr>
          <a:lstStyle/>
          <a:p>
            <a:r>
              <a:rPr lang="pt-BR" sz="1800" dirty="0">
                <a:latin typeface="Calibri" panose="020F0502020204030204" pitchFamily="34" charset="0"/>
              </a:rPr>
              <a:t>Se bem estruturado, torna-se um instrumento valioso e simples de entender. Os principais objetivos da DRE são:</a:t>
            </a:r>
          </a:p>
          <a:p>
            <a:endParaRPr lang="pt-BR" sz="1800" dirty="0">
              <a:latin typeface="Calibri" panose="020F0502020204030204" pitchFamily="34" charset="0"/>
            </a:endParaRPr>
          </a:p>
          <a:p>
            <a:pPr marL="285750" indent="-285750">
              <a:buFont typeface="Arial" panose="020B0604020202020204" pitchFamily="34" charset="0"/>
              <a:buChar char="•"/>
            </a:pPr>
            <a:r>
              <a:rPr lang="pt-BR" sz="1800" dirty="0">
                <a:latin typeface="Calibri" panose="020F0502020204030204" pitchFamily="34" charset="0"/>
              </a:rPr>
              <a:t>Entender a curva de crescimento financeiro da empresa e sua capacidade em gerar lucro</a:t>
            </a:r>
          </a:p>
          <a:p>
            <a:pPr marL="285750" indent="-285750">
              <a:buFont typeface="Arial" panose="020B0604020202020204" pitchFamily="34" charset="0"/>
              <a:buChar char="•"/>
            </a:pPr>
            <a:r>
              <a:rPr lang="pt-BR" sz="1800" dirty="0">
                <a:latin typeface="Calibri" panose="020F0502020204030204" pitchFamily="34" charset="0"/>
              </a:rPr>
              <a:t>Avaliar os pontos que podem estar gerando despesas altas ou desnecessárias</a:t>
            </a:r>
          </a:p>
          <a:p>
            <a:pPr marL="285750" indent="-285750">
              <a:buFont typeface="Arial" panose="020B0604020202020204" pitchFamily="34" charset="0"/>
              <a:buChar char="•"/>
            </a:pPr>
            <a:r>
              <a:rPr lang="pt-BR" sz="1800" dirty="0">
                <a:latin typeface="Calibri" panose="020F0502020204030204" pitchFamily="34" charset="0"/>
              </a:rPr>
              <a:t>Fornecer uma base de dados para que a tomada de decisões seja mais </a:t>
            </a:r>
            <a:r>
              <a:rPr lang="pt-BR" sz="1800" dirty="0" err="1">
                <a:latin typeface="Calibri" panose="020F0502020204030204" pitchFamily="34" charset="0"/>
              </a:rPr>
              <a:t>acertiva</a:t>
            </a:r>
            <a:endParaRPr lang="pt-BR" sz="1800" dirty="0">
              <a:latin typeface="Calibri" panose="020F0502020204030204" pitchFamily="34" charset="0"/>
            </a:endParaRPr>
          </a:p>
          <a:p>
            <a:pPr marL="285750" indent="-285750">
              <a:buFont typeface="Arial" panose="020B0604020202020204" pitchFamily="34" charset="0"/>
              <a:buChar char="•"/>
            </a:pPr>
            <a:r>
              <a:rPr lang="pt-BR" sz="1800" dirty="0">
                <a:latin typeface="Calibri" panose="020F0502020204030204" pitchFamily="34" charset="0"/>
              </a:rPr>
              <a:t>Ajustar as estratégias para a realidade buscando a saúde financeira da empresa</a:t>
            </a:r>
          </a:p>
          <a:p>
            <a:endParaRPr lang="pt" sz="1800" dirty="0">
              <a:latin typeface="Calibri" panose="020F0502020204030204" pitchFamily="34" charset="0"/>
            </a:endParaRPr>
          </a:p>
          <a:p>
            <a:r>
              <a:rPr lang="pt-BR" sz="1800" b="1" dirty="0">
                <a:latin typeface="Calibri" panose="020F0502020204030204" pitchFamily="34" charset="0"/>
              </a:rPr>
              <a:t>A estrutura de uma DRE funciona da seguinte forma:</a:t>
            </a:r>
          </a:p>
          <a:p>
            <a:endParaRPr lang="pt-BR" sz="1800" dirty="0">
              <a:latin typeface="Calibri" panose="020F0502020204030204" pitchFamily="34" charset="0"/>
            </a:endParaRPr>
          </a:p>
          <a:p>
            <a:r>
              <a:rPr lang="pt-BR" sz="1800" dirty="0">
                <a:latin typeface="Calibri" panose="020F0502020204030204" pitchFamily="34" charset="0"/>
              </a:rPr>
              <a:t>(+) receita com vendas;</a:t>
            </a:r>
          </a:p>
          <a:p>
            <a:r>
              <a:rPr lang="pt-BR" sz="1800" dirty="0">
                <a:latin typeface="Calibri" panose="020F0502020204030204" pitchFamily="34" charset="0"/>
              </a:rPr>
              <a:t>(-) deduções e abatimentos (sobre a receita com vendas);</a:t>
            </a:r>
          </a:p>
          <a:p>
            <a:r>
              <a:rPr lang="pt-BR" sz="1800" dirty="0">
                <a:latin typeface="Calibri" panose="020F0502020204030204" pitchFamily="34" charset="0"/>
              </a:rPr>
              <a:t>(=) receita líquida (receita com as vendas – deduções e abatimentos);</a:t>
            </a:r>
          </a:p>
          <a:p>
            <a:r>
              <a:rPr lang="pt-BR" sz="1800" dirty="0">
                <a:latin typeface="Calibri" panose="020F0502020204030204" pitchFamily="34" charset="0"/>
              </a:rPr>
              <a:t>(-) custos de vendas — CMV</a:t>
            </a:r>
          </a:p>
          <a:p>
            <a:r>
              <a:rPr lang="pt-BR" sz="1800" dirty="0">
                <a:latin typeface="Calibri" panose="020F0502020204030204" pitchFamily="34" charset="0"/>
              </a:rPr>
              <a:t>(=) lucro bruto (receita líquida – custos de vendas);</a:t>
            </a:r>
          </a:p>
          <a:p>
            <a:r>
              <a:rPr lang="pt-BR" sz="1800" dirty="0">
                <a:latin typeface="Calibri" panose="020F0502020204030204" pitchFamily="34" charset="0"/>
              </a:rPr>
              <a:t>(-) despesas administrativas;</a:t>
            </a:r>
          </a:p>
          <a:p>
            <a:r>
              <a:rPr lang="pt-BR" sz="1800" dirty="0">
                <a:latin typeface="Calibri" panose="020F0502020204030204" pitchFamily="34" charset="0"/>
              </a:rPr>
              <a:t>(-) despesas com as vendas;</a:t>
            </a:r>
          </a:p>
          <a:p>
            <a:r>
              <a:rPr lang="pt-BR" sz="1800" dirty="0">
                <a:latin typeface="Calibri" panose="020F0502020204030204" pitchFamily="34" charset="0"/>
              </a:rPr>
              <a:t>(-) despesas financeiras;</a:t>
            </a:r>
          </a:p>
          <a:p>
            <a:r>
              <a:rPr lang="pt-BR" sz="1800" dirty="0">
                <a:latin typeface="Calibri" panose="020F0502020204030204" pitchFamily="34" charset="0"/>
              </a:rPr>
              <a:t>(=) resultado antes do IRPJ e da CSLL (lucro bruto – despesas);</a:t>
            </a:r>
          </a:p>
          <a:p>
            <a:r>
              <a:rPr lang="pt-BR" sz="1800" dirty="0">
                <a:latin typeface="Calibri" panose="020F0502020204030204" pitchFamily="34" charset="0"/>
              </a:rPr>
              <a:t>(-) abatimentos do IRPJ e da CSLL;</a:t>
            </a:r>
          </a:p>
          <a:p>
            <a:r>
              <a:rPr lang="pt-BR" sz="1800" dirty="0">
                <a:latin typeface="Calibri" panose="020F0502020204030204" pitchFamily="34" charset="0"/>
              </a:rPr>
              <a:t>(=) resultado líquido (resultado antes do IRPJ e da CSLL – abatimentos do IRPJ e da CSLL).</a:t>
            </a:r>
          </a:p>
          <a:p>
            <a:endParaRPr lang="pt" sz="1800" dirty="0">
              <a:latin typeface="Calibri" panose="020F0502020204030204" pitchFamily="34" charset="0"/>
            </a:endParaRPr>
          </a:p>
        </p:txBody>
      </p:sp>
    </p:spTree>
    <p:extLst>
      <p:ext uri="{BB962C8B-B14F-4D97-AF65-F5344CB8AC3E}">
        <p14:creationId xmlns:p14="http://schemas.microsoft.com/office/powerpoint/2010/main" val="285345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38861" y="1574388"/>
            <a:ext cx="6685269" cy="2031325"/>
          </a:xfrm>
          <a:prstGeom prst="rect">
            <a:avLst/>
          </a:prstGeom>
          <a:noFill/>
        </p:spPr>
        <p:txBody>
          <a:bodyPr wrap="square" rtlCol="0">
            <a:spAutoFit/>
          </a:bodyPr>
          <a:lstStyle/>
          <a:p>
            <a:pPr algn="just"/>
            <a:r>
              <a:rPr lang="pt-BR" sz="1800" dirty="0">
                <a:latin typeface="Calibri" panose="020F0502020204030204" pitchFamily="34" charset="0"/>
              </a:rPr>
              <a:t>Essa base é amplamente utilizada e você pode ir adicionando mais subgrupos aos poucos, conforme evolui a inserção de dados. Em um sistema ERP, a DRE vai se muito mais fácil de ser desenvolvida, mas ainda assim vai necessitar de uma boa estruturação. Crie uma rotina para fazer as ações no sistema de gestão. O ideal é no início do dia e ao final, informando as liquidações e todas as movimentações financeiras. </a:t>
            </a:r>
          </a:p>
        </p:txBody>
      </p:sp>
      <p:sp>
        <p:nvSpPr>
          <p:cNvPr id="66" name="TextBox 65">
            <a:extLst>
              <a:ext uri="{FF2B5EF4-FFF2-40B4-BE49-F238E27FC236}">
                <a16:creationId xmlns:a16="http://schemas.microsoft.com/office/drawing/2014/main" id="{39E4EEE2-A095-FD4A-A460-A5E4CAC0551F}"/>
              </a:ext>
            </a:extLst>
          </p:cNvPr>
          <p:cNvSpPr txBox="1"/>
          <p:nvPr/>
        </p:nvSpPr>
        <p:spPr>
          <a:xfrm>
            <a:off x="512014" y="3796881"/>
            <a:ext cx="6364274" cy="566117"/>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Demonstração</a:t>
            </a:r>
            <a:r>
              <a:rPr lang="pt-BR" sz="1400" b="1" dirty="0">
                <a:latin typeface="Calibri" panose="020F0502020204030204" pitchFamily="34" charset="0"/>
              </a:rPr>
              <a:t> dos lucros ou prejuízos acumulados (DLPA)</a:t>
            </a:r>
          </a:p>
          <a:p>
            <a:pPr>
              <a:lnSpc>
                <a:spcPts val="1880"/>
              </a:lnSpc>
            </a:pP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38862" y="3921374"/>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73">
            <a:extLst>
              <a:ext uri="{FF2B5EF4-FFF2-40B4-BE49-F238E27FC236}">
                <a16:creationId xmlns:a16="http://schemas.microsoft.com/office/drawing/2014/main" id="{AA9DE3F0-3532-4492-9DA6-BE5B547D69B9}"/>
              </a:ext>
            </a:extLst>
          </p:cNvPr>
          <p:cNvCxnSpPr>
            <a:cxnSpLocks/>
          </p:cNvCxnSpPr>
          <p:nvPr/>
        </p:nvCxnSpPr>
        <p:spPr>
          <a:xfrm>
            <a:off x="539750" y="3718953"/>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58385486-5F69-47F2-8675-631CEB3C9F97}"/>
              </a:ext>
            </a:extLst>
          </p:cNvPr>
          <p:cNvSpPr txBox="1"/>
          <p:nvPr/>
        </p:nvSpPr>
        <p:spPr>
          <a:xfrm>
            <a:off x="438861" y="4273099"/>
            <a:ext cx="6685268" cy="3139321"/>
          </a:xfrm>
          <a:prstGeom prst="rect">
            <a:avLst/>
          </a:prstGeom>
          <a:noFill/>
        </p:spPr>
        <p:txBody>
          <a:bodyPr wrap="square">
            <a:spAutoFit/>
          </a:bodyPr>
          <a:lstStyle/>
          <a:p>
            <a:pPr algn="just"/>
            <a:r>
              <a:rPr lang="pt-BR" sz="1800" dirty="0">
                <a:latin typeface="Calibri" panose="020F0502020204030204" pitchFamily="34" charset="0"/>
              </a:rPr>
              <a:t>A DLPA é um relatório que tem como objetivo apurar todas as mudanças que ocorreram no patrimônio líquido de uma empresa em um período de tempo específico. São os dados sobre ações de reinvestimento do capital ou do lucro líquido da empresa a partir da integração com o Balanço Patrimonial (BP) e a Demonstração de Resultado de Exercício (DRE).</a:t>
            </a:r>
          </a:p>
          <a:p>
            <a:pPr algn="just"/>
            <a:endParaRPr lang="pt-BR" sz="1800" dirty="0">
              <a:latin typeface="Calibri" panose="020F0502020204030204" pitchFamily="34" charset="0"/>
            </a:endParaRPr>
          </a:p>
          <a:p>
            <a:pPr algn="just"/>
            <a:r>
              <a:rPr lang="pt-BR" sz="1800" dirty="0">
                <a:latin typeface="Calibri" panose="020F0502020204030204" pitchFamily="34" charset="0"/>
              </a:rPr>
              <a:t>Resumindo, com a DLPA é possível apurar qual é a real situação patrimonial da empresa e os seus resultados no período. É um relatório que deve ser feito somente após a DRE, pois ele vai mostrar a destinação do lucro apurado pela DRE e como ele foi aplicado.</a:t>
            </a:r>
          </a:p>
        </p:txBody>
      </p:sp>
      <p:pic>
        <p:nvPicPr>
          <p:cNvPr id="5" name="Imagem 4" descr="Teclado de computador&#10;&#10;Descrição gerada automaticamente">
            <a:extLst>
              <a:ext uri="{FF2B5EF4-FFF2-40B4-BE49-F238E27FC236}">
                <a16:creationId xmlns:a16="http://schemas.microsoft.com/office/drawing/2014/main" id="{0F593752-49DB-48E3-981C-CC1025118D85}"/>
              </a:ext>
            </a:extLst>
          </p:cNvPr>
          <p:cNvPicPr>
            <a:picLocks noChangeAspect="1"/>
          </p:cNvPicPr>
          <p:nvPr/>
        </p:nvPicPr>
        <p:blipFill>
          <a:blip r:embed="rId2"/>
          <a:stretch>
            <a:fillRect/>
          </a:stretch>
        </p:blipFill>
        <p:spPr>
          <a:xfrm>
            <a:off x="453693" y="7647554"/>
            <a:ext cx="6683706" cy="2153573"/>
          </a:xfrm>
          <a:prstGeom prst="rect">
            <a:avLst/>
          </a:prstGeom>
        </p:spPr>
      </p:pic>
    </p:spTree>
    <p:extLst>
      <p:ext uri="{BB962C8B-B14F-4D97-AF65-F5344CB8AC3E}">
        <p14:creationId xmlns:p14="http://schemas.microsoft.com/office/powerpoint/2010/main" val="49240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7B17A96F-7956-4490-AE2E-836854AEA0C7}"/>
              </a:ext>
            </a:extLst>
          </p:cNvPr>
          <p:cNvSpPr txBox="1"/>
          <p:nvPr/>
        </p:nvSpPr>
        <p:spPr>
          <a:xfrm>
            <a:off x="453693" y="1595820"/>
            <a:ext cx="6789761" cy="7571303"/>
          </a:xfrm>
          <a:prstGeom prst="rect">
            <a:avLst/>
          </a:prstGeom>
          <a:noFill/>
        </p:spPr>
        <p:txBody>
          <a:bodyPr wrap="square">
            <a:spAutoFit/>
          </a:bodyPr>
          <a:lstStyle/>
          <a:p>
            <a:r>
              <a:rPr lang="pt-BR" sz="1800" dirty="0">
                <a:latin typeface="Calibri" panose="020F0502020204030204" pitchFamily="34" charset="0"/>
              </a:rPr>
              <a:t>Os principais objetivos do DLPA são:</a:t>
            </a:r>
          </a:p>
          <a:p>
            <a:endParaRPr lang="pt-BR" sz="1800" dirty="0">
              <a:latin typeface="Calibri" panose="020F0502020204030204" pitchFamily="34" charset="0"/>
            </a:endParaRPr>
          </a:p>
          <a:p>
            <a:pPr marL="285750" indent="-285750">
              <a:buFont typeface="Arial" panose="020B0604020202020204" pitchFamily="34" charset="0"/>
              <a:buChar char="•"/>
            </a:pPr>
            <a:r>
              <a:rPr lang="pt-BR" sz="1800" dirty="0">
                <a:latin typeface="Calibri" panose="020F0502020204030204" pitchFamily="34" charset="0"/>
              </a:rPr>
              <a:t>O saldo inicial do período, os ajustes de exercícios anteriores e a correção monetária do saldo inicial</a:t>
            </a:r>
          </a:p>
          <a:p>
            <a:pPr marL="285750" indent="-285750">
              <a:buFont typeface="Arial" panose="020B0604020202020204" pitchFamily="34" charset="0"/>
              <a:buChar char="•"/>
            </a:pPr>
            <a:r>
              <a:rPr lang="pt-BR" sz="1800" dirty="0">
                <a:latin typeface="Calibri" panose="020F0502020204030204" pitchFamily="34" charset="0"/>
              </a:rPr>
              <a:t>As reversões de reservas e o lucro líquido do exercício</a:t>
            </a:r>
          </a:p>
          <a:p>
            <a:pPr marL="285750" indent="-285750">
              <a:buFont typeface="Arial" panose="020B0604020202020204" pitchFamily="34" charset="0"/>
              <a:buChar char="•"/>
            </a:pPr>
            <a:r>
              <a:rPr lang="pt-BR" sz="1800" dirty="0">
                <a:latin typeface="Calibri" panose="020F0502020204030204" pitchFamily="34" charset="0"/>
              </a:rPr>
              <a:t>As transferências para reservas, os dividendos, a parcela dos lucros incorporada ao capital e o saldo final do período </a:t>
            </a:r>
          </a:p>
          <a:p>
            <a:pPr marL="285750" indent="-285750">
              <a:buFont typeface="Arial" panose="020B0604020202020204" pitchFamily="34" charset="0"/>
              <a:buChar char="•"/>
            </a:pPr>
            <a:r>
              <a:rPr lang="pt-BR" sz="1800" dirty="0">
                <a:latin typeface="Calibri" panose="020F0502020204030204" pitchFamily="34" charset="0"/>
              </a:rPr>
              <a:t>O montante do dividendo por ação do capital social. </a:t>
            </a:r>
          </a:p>
          <a:p>
            <a:endParaRPr lang="pt" sz="1800" dirty="0">
              <a:latin typeface="Calibri" panose="020F0502020204030204" pitchFamily="34" charset="0"/>
            </a:endParaRPr>
          </a:p>
          <a:p>
            <a:r>
              <a:rPr lang="pt-BR" sz="1800" b="1" dirty="0">
                <a:latin typeface="Calibri" panose="020F0502020204030204" pitchFamily="34" charset="0"/>
              </a:rPr>
              <a:t>A estrutura da DLPA funciona da seguinte forma:</a:t>
            </a:r>
          </a:p>
          <a:p>
            <a:endParaRPr lang="pt-BR" sz="1800" dirty="0">
              <a:latin typeface="Calibri" panose="020F0502020204030204" pitchFamily="34" charset="0"/>
            </a:endParaRPr>
          </a:p>
          <a:p>
            <a:r>
              <a:rPr lang="pt-BR" sz="1800" dirty="0">
                <a:latin typeface="Calibri" panose="020F0502020204030204" pitchFamily="34" charset="0"/>
              </a:rPr>
              <a:t>Saldo inicial do período</a:t>
            </a:r>
          </a:p>
          <a:p>
            <a:r>
              <a:rPr lang="pt-BR" sz="1800" dirty="0">
                <a:latin typeface="Calibri" panose="020F0502020204030204" pitchFamily="34" charset="0"/>
              </a:rPr>
              <a:t>(+) Ajustes de exercícios anteriores</a:t>
            </a:r>
          </a:p>
          <a:p>
            <a:r>
              <a:rPr lang="pt-BR" sz="1800" dirty="0">
                <a:latin typeface="Calibri" panose="020F0502020204030204" pitchFamily="34" charset="0"/>
              </a:rPr>
              <a:t>(+) Reversões de reservas de lucros</a:t>
            </a:r>
          </a:p>
          <a:p>
            <a:r>
              <a:rPr lang="pt-BR" sz="1800" dirty="0">
                <a:latin typeface="Calibri" panose="020F0502020204030204" pitchFamily="34" charset="0"/>
              </a:rPr>
              <a:t>(+) Lucro líquido/(-) Prejuízo líquido</a:t>
            </a:r>
          </a:p>
          <a:p>
            <a:r>
              <a:rPr lang="pt-BR" sz="1800" dirty="0">
                <a:latin typeface="Calibri" panose="020F0502020204030204" pitchFamily="34" charset="0"/>
              </a:rPr>
              <a:t>(-) Transferências para reservas de lucros</a:t>
            </a:r>
          </a:p>
          <a:p>
            <a:r>
              <a:rPr lang="pt-BR" sz="1800" dirty="0">
                <a:latin typeface="Calibri" panose="020F0502020204030204" pitchFamily="34" charset="0"/>
              </a:rPr>
              <a:t>(-) Dividendos</a:t>
            </a:r>
          </a:p>
          <a:p>
            <a:r>
              <a:rPr lang="pt-BR" sz="1800" dirty="0">
                <a:latin typeface="Calibri" panose="020F0502020204030204" pitchFamily="34" charset="0"/>
              </a:rPr>
              <a:t>(-) Parcela do lucro incorporada ao capital</a:t>
            </a:r>
          </a:p>
          <a:p>
            <a:r>
              <a:rPr lang="pt-BR" sz="1800" dirty="0">
                <a:latin typeface="Calibri" panose="020F0502020204030204" pitchFamily="34" charset="0"/>
              </a:rPr>
              <a:t>(-) Dividendos antecipados ou intermediários</a:t>
            </a:r>
          </a:p>
          <a:p>
            <a:r>
              <a:rPr lang="pt-BR" sz="1800" dirty="0">
                <a:latin typeface="Calibri" panose="020F0502020204030204" pitchFamily="34" charset="0"/>
              </a:rPr>
              <a:t>(=) Saldo ao final do período</a:t>
            </a:r>
          </a:p>
          <a:p>
            <a:endParaRPr lang="pt" sz="1800" dirty="0">
              <a:latin typeface="Calibri" panose="020F0502020204030204" pitchFamily="34" charset="0"/>
            </a:endParaRPr>
          </a:p>
          <a:p>
            <a:pPr algn="just"/>
            <a:r>
              <a:rPr lang="pt-BR" sz="1800" dirty="0">
                <a:latin typeface="Calibri" panose="020F0502020204030204" pitchFamily="34" charset="0"/>
              </a:rPr>
              <a:t>A DLPA mostra um mapa financeiro da empresa o que possibilita fazer ajustes como cortes ou investimentos. Ela é obrigatória segundo o artigo 176, da Lei 6.404, de 1976 para as empresas tributadas com base no lucro real, mas o recomendado é que todas as empresas utilizem esse relatório para ter uma visão realista de como anda a saúde da empresa.</a:t>
            </a:r>
          </a:p>
        </p:txBody>
      </p:sp>
    </p:spTree>
    <p:extLst>
      <p:ext uri="{BB962C8B-B14F-4D97-AF65-F5344CB8AC3E}">
        <p14:creationId xmlns:p14="http://schemas.microsoft.com/office/powerpoint/2010/main" val="1905536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E4EEE2-A095-FD4A-A460-A5E4CAC0551F}"/>
              </a:ext>
            </a:extLst>
          </p:cNvPr>
          <p:cNvSpPr txBox="1"/>
          <p:nvPr/>
        </p:nvSpPr>
        <p:spPr>
          <a:xfrm>
            <a:off x="512013" y="1526095"/>
            <a:ext cx="6364274" cy="537904"/>
          </a:xfrm>
          <a:prstGeom prst="rect">
            <a:avLst/>
          </a:prstGeom>
          <a:noFill/>
        </p:spPr>
        <p:txBody>
          <a:bodyPr wrap="square" rtlCol="0">
            <a:spAutoFit/>
          </a:bodyPr>
          <a:lstStyle/>
          <a:p>
            <a:r>
              <a:rPr lang="en" sz="1400" b="1" dirty="0">
                <a:solidFill>
                  <a:schemeClr val="tx1">
                    <a:lumMod val="95000"/>
                    <a:lumOff val="5000"/>
                  </a:schemeClr>
                </a:solidFill>
                <a:latin typeface="Calibri" panose="020F0502020204030204" pitchFamily="34" charset="0"/>
                <a:cs typeface="Calibri" panose="020F0502020204030204" pitchFamily="34" charset="0"/>
              </a:rPr>
              <a:t>Demonstração</a:t>
            </a:r>
            <a:r>
              <a:rPr lang="pt-BR" sz="1400" b="1" dirty="0">
                <a:latin typeface="Calibri" panose="020F0502020204030204" pitchFamily="34" charset="0"/>
              </a:rPr>
              <a:t> do Valor Adicionado (DVA)</a:t>
            </a:r>
          </a:p>
          <a:p>
            <a:pPr>
              <a:lnSpc>
                <a:spcPts val="1880"/>
              </a:lnSpc>
            </a:pP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38861" y="1650588"/>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CaixaDeTexto 13">
            <a:extLst>
              <a:ext uri="{FF2B5EF4-FFF2-40B4-BE49-F238E27FC236}">
                <a16:creationId xmlns:a16="http://schemas.microsoft.com/office/drawing/2014/main" id="{58385486-5F69-47F2-8675-631CEB3C9F97}"/>
              </a:ext>
            </a:extLst>
          </p:cNvPr>
          <p:cNvSpPr txBox="1"/>
          <p:nvPr/>
        </p:nvSpPr>
        <p:spPr>
          <a:xfrm>
            <a:off x="437203" y="1948187"/>
            <a:ext cx="6685268" cy="7848302"/>
          </a:xfrm>
          <a:prstGeom prst="rect">
            <a:avLst/>
          </a:prstGeom>
          <a:noFill/>
        </p:spPr>
        <p:txBody>
          <a:bodyPr wrap="square">
            <a:spAutoFit/>
          </a:bodyPr>
          <a:lstStyle/>
          <a:p>
            <a:pPr algn="just"/>
            <a:r>
              <a:rPr lang="pt-BR" sz="1800" dirty="0">
                <a:latin typeface="Calibri" panose="020F0502020204030204" pitchFamily="34" charset="0"/>
              </a:rPr>
              <a:t>Este é um relatório contábil que se destina a demonstrar a riqueza que foi gerada por uma empresa em um período específico e como ela foi distribuída entre os diversos setores. Ele detalha de que forma essa riqueza foi distribuída entre funcionários, fornecedores, agentes financiadores, acionistas e governo, ou seja, entre todos os setores que participaram, diretamente ou indiretamente, da sua geração.</a:t>
            </a:r>
          </a:p>
          <a:p>
            <a:pPr algn="just"/>
            <a:endParaRPr lang="pt-BR" sz="1800" dirty="0">
              <a:latin typeface="Calibri" panose="020F0502020204030204" pitchFamily="34" charset="0"/>
            </a:endParaRPr>
          </a:p>
          <a:p>
            <a:pPr algn="just"/>
            <a:r>
              <a:rPr lang="pt-BR" sz="1800" dirty="0">
                <a:latin typeface="Calibri" panose="020F0502020204030204" pitchFamily="34" charset="0"/>
              </a:rPr>
              <a:t>Pela lei nº 11.638, de 28 de dezembro de 2007, regulamentada em 2008 pelo pronunciamento técnico CPC 09, a DVA é obrigatória para as empresas com capital aberto, as Sociedades Anônimas. Ainda assim, qualquer empresa pode utilizar a DVA para medirem o quão eficiente estão sendo usados os recursos da empresa a fim de gerar riqueza. </a:t>
            </a:r>
          </a:p>
          <a:p>
            <a:pPr algn="just"/>
            <a:br>
              <a:rPr lang="pt-BR" sz="1800" dirty="0">
                <a:latin typeface="Calibri" panose="020F0502020204030204" pitchFamily="34" charset="0"/>
              </a:rPr>
            </a:br>
            <a:r>
              <a:rPr lang="pt-BR" sz="1800" dirty="0">
                <a:latin typeface="Calibri" panose="020F0502020204030204" pitchFamily="34" charset="0"/>
              </a:rPr>
              <a:t>Para gerar uma DVA, faz necessário o uso de dados gerados do DRE. A primeira informação da DVA está nas receitas, ou seja, valores recebidos pela empresa. A partir desse valor, são deduzidos os insumos adquiridos de terceiros (custos diretos da produção). Essa diferença é o que se chama de Valor Adicionado Bruto. </a:t>
            </a:r>
          </a:p>
          <a:p>
            <a:pPr algn="just"/>
            <a:endParaRPr lang="pt-BR" sz="1800" dirty="0">
              <a:latin typeface="Calibri" panose="020F0502020204030204" pitchFamily="34" charset="0"/>
            </a:endParaRPr>
          </a:p>
          <a:p>
            <a:pPr algn="just"/>
            <a:r>
              <a:rPr lang="pt-BR" sz="1800" dirty="0">
                <a:latin typeface="Calibri" panose="020F0502020204030204" pitchFamily="34" charset="0"/>
              </a:rPr>
              <a:t>Na sequência, o relatório retira os gastos com retenções como depreciação e amortização, por exemplo, chegando ao Valor Adicionado Líquido. Nesse momento, são adicionadas outras receitas como direitos de franquia, juros recebidos ou doações. </a:t>
            </a:r>
          </a:p>
          <a:p>
            <a:pPr algn="just"/>
            <a:r>
              <a:rPr lang="pt-BR" sz="1800" dirty="0">
                <a:latin typeface="Calibri" panose="020F0502020204030204" pitchFamily="34" charset="0"/>
              </a:rPr>
              <a:t>Finalmente, esse valor representa a riqueza gerada pela empresa e é chamado de Valor Adicionado Total a Distribuir. A partir desse momento, o relatório irá abrir a sua distribuição de acordo com os gastos para cada parte envolvida em todo o processo.</a:t>
            </a:r>
          </a:p>
        </p:txBody>
      </p:sp>
    </p:spTree>
    <p:extLst>
      <p:ext uri="{BB962C8B-B14F-4D97-AF65-F5344CB8AC3E}">
        <p14:creationId xmlns:p14="http://schemas.microsoft.com/office/powerpoint/2010/main" val="116667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58385486-5F69-47F2-8675-631CEB3C9F97}"/>
              </a:ext>
            </a:extLst>
          </p:cNvPr>
          <p:cNvSpPr txBox="1"/>
          <p:nvPr/>
        </p:nvSpPr>
        <p:spPr>
          <a:xfrm>
            <a:off x="437203" y="1948187"/>
            <a:ext cx="6685268" cy="369332"/>
          </a:xfrm>
          <a:prstGeom prst="rect">
            <a:avLst/>
          </a:prstGeom>
          <a:noFill/>
        </p:spPr>
        <p:txBody>
          <a:bodyPr wrap="square">
            <a:spAutoFit/>
          </a:bodyPr>
          <a:lstStyle/>
          <a:p>
            <a:pPr algn="just"/>
            <a:endParaRPr lang="pt-BR" sz="1800" dirty="0">
              <a:latin typeface="Calibri" panose="020F0502020204030204" pitchFamily="34" charset="0"/>
            </a:endParaRPr>
          </a:p>
        </p:txBody>
      </p:sp>
      <p:sp>
        <p:nvSpPr>
          <p:cNvPr id="11" name="CaixaDeTexto 10">
            <a:extLst>
              <a:ext uri="{FF2B5EF4-FFF2-40B4-BE49-F238E27FC236}">
                <a16:creationId xmlns:a16="http://schemas.microsoft.com/office/drawing/2014/main" id="{453A7E78-5402-4F2C-922D-F385126C6C60}"/>
              </a:ext>
            </a:extLst>
          </p:cNvPr>
          <p:cNvSpPr txBox="1"/>
          <p:nvPr/>
        </p:nvSpPr>
        <p:spPr>
          <a:xfrm>
            <a:off x="368284" y="1608979"/>
            <a:ext cx="6754187" cy="8125301"/>
          </a:xfrm>
          <a:prstGeom prst="rect">
            <a:avLst/>
          </a:prstGeom>
          <a:noFill/>
        </p:spPr>
        <p:txBody>
          <a:bodyPr wrap="square">
            <a:spAutoFit/>
          </a:bodyPr>
          <a:lstStyle/>
          <a:p>
            <a:r>
              <a:rPr lang="pt-BR" sz="1800" dirty="0">
                <a:latin typeface="Calibri" panose="020F0502020204030204" pitchFamily="34" charset="0"/>
              </a:rPr>
              <a:t>Este é o modelo básico de uma DVA</a:t>
            </a:r>
          </a:p>
          <a:p>
            <a:endParaRPr lang="pt-BR" sz="1800" dirty="0">
              <a:latin typeface="Calibri" panose="020F0502020204030204" pitchFamily="34" charset="0"/>
            </a:endParaRPr>
          </a:p>
          <a:p>
            <a:r>
              <a:rPr lang="pt-BR" sz="1800" dirty="0">
                <a:latin typeface="Calibri" panose="020F0502020204030204" pitchFamily="34" charset="0"/>
              </a:rPr>
              <a:t>1. Receitas </a:t>
            </a:r>
          </a:p>
          <a:p>
            <a:pPr marL="285750" indent="-285750">
              <a:buFont typeface="Arial" panose="020B0604020202020204" pitchFamily="34" charset="0"/>
              <a:buChar char="•"/>
            </a:pPr>
            <a:r>
              <a:rPr lang="pt-BR" sz="1800" dirty="0">
                <a:latin typeface="Calibri" panose="020F0502020204030204" pitchFamily="34" charset="0"/>
              </a:rPr>
              <a:t>Venda de mercadorias, produtos e serviços; </a:t>
            </a:r>
          </a:p>
          <a:p>
            <a:pPr marL="285750" indent="-285750">
              <a:buFont typeface="Arial" panose="020B0604020202020204" pitchFamily="34" charset="0"/>
              <a:buChar char="•"/>
            </a:pPr>
            <a:r>
              <a:rPr lang="pt-BR" sz="1800" dirty="0">
                <a:latin typeface="Calibri" panose="020F0502020204030204" pitchFamily="34" charset="0"/>
              </a:rPr>
              <a:t>outras receitas; resultados não operacionais; </a:t>
            </a:r>
          </a:p>
          <a:p>
            <a:pPr marL="285750" indent="-285750">
              <a:buFont typeface="Arial" panose="020B0604020202020204" pitchFamily="34" charset="0"/>
              <a:buChar char="•"/>
            </a:pPr>
            <a:r>
              <a:rPr lang="pt-BR" sz="1800" dirty="0">
                <a:latin typeface="Calibri" panose="020F0502020204030204" pitchFamily="34" charset="0"/>
              </a:rPr>
              <a:t>provisão para créditos de liquidação duvidosa - constituição/reversão. </a:t>
            </a:r>
          </a:p>
          <a:p>
            <a:endParaRPr lang="pt-BR" sz="1800" dirty="0">
              <a:latin typeface="Calibri" panose="020F0502020204030204" pitchFamily="34" charset="0"/>
            </a:endParaRPr>
          </a:p>
          <a:p>
            <a:r>
              <a:rPr lang="pt-BR" sz="1800" dirty="0">
                <a:latin typeface="Calibri" panose="020F0502020204030204" pitchFamily="34" charset="0"/>
              </a:rPr>
              <a:t>2. Insumos adquiridos de terceiros Matérias-primas consumidas; </a:t>
            </a:r>
          </a:p>
          <a:p>
            <a:pPr marL="285750" indent="-285750">
              <a:buFont typeface="Arial" panose="020B0604020202020204" pitchFamily="34" charset="0"/>
              <a:buChar char="•"/>
            </a:pPr>
            <a:r>
              <a:rPr lang="pt-BR" sz="1800" dirty="0">
                <a:latin typeface="Calibri" panose="020F0502020204030204" pitchFamily="34" charset="0"/>
              </a:rPr>
              <a:t>custo dos produtos, das mercadorias e dos serviços vendidos; </a:t>
            </a:r>
          </a:p>
          <a:p>
            <a:pPr marL="285750" indent="-285750">
              <a:buFont typeface="Arial" panose="020B0604020202020204" pitchFamily="34" charset="0"/>
              <a:buChar char="•"/>
            </a:pPr>
            <a:r>
              <a:rPr lang="pt-BR" sz="1800" dirty="0">
                <a:latin typeface="Calibri" panose="020F0502020204030204" pitchFamily="34" charset="0"/>
              </a:rPr>
              <a:t>materiais, energia, serviços de terceiros; </a:t>
            </a:r>
          </a:p>
          <a:p>
            <a:pPr marL="285750" indent="-285750">
              <a:buFont typeface="Arial" panose="020B0604020202020204" pitchFamily="34" charset="0"/>
              <a:buChar char="•"/>
            </a:pPr>
            <a:r>
              <a:rPr lang="pt-BR" sz="1800" dirty="0">
                <a:latin typeface="Calibri" panose="020F0502020204030204" pitchFamily="34" charset="0"/>
              </a:rPr>
              <a:t>perda/recuperação de valores ativos; </a:t>
            </a:r>
          </a:p>
          <a:p>
            <a:pPr marL="285750" indent="-285750">
              <a:buFont typeface="Arial" panose="020B0604020202020204" pitchFamily="34" charset="0"/>
              <a:buChar char="•"/>
            </a:pPr>
            <a:r>
              <a:rPr lang="pt-BR" sz="1800" dirty="0">
                <a:latin typeface="Calibri" panose="020F0502020204030204" pitchFamily="34" charset="0"/>
              </a:rPr>
              <a:t>outros. </a:t>
            </a:r>
          </a:p>
          <a:p>
            <a:endParaRPr lang="pt-BR" sz="1800" dirty="0">
              <a:latin typeface="Calibri" panose="020F0502020204030204" pitchFamily="34" charset="0"/>
            </a:endParaRPr>
          </a:p>
          <a:p>
            <a:r>
              <a:rPr lang="pt-BR" sz="1800" dirty="0">
                <a:latin typeface="Calibri" panose="020F0502020204030204" pitchFamily="34" charset="0"/>
              </a:rPr>
              <a:t>3. Valor adicionado bruto </a:t>
            </a:r>
          </a:p>
          <a:p>
            <a:pPr marL="285750" indent="-285750">
              <a:buFont typeface="Arial" panose="020B0604020202020204" pitchFamily="34" charset="0"/>
              <a:buChar char="•"/>
            </a:pPr>
            <a:r>
              <a:rPr lang="pt-BR" sz="1800" dirty="0">
                <a:latin typeface="Calibri" panose="020F0502020204030204" pitchFamily="34" charset="0"/>
              </a:rPr>
              <a:t>Resultado da subtração dos itens 1 e 2 acima (item 3 = 1-2). </a:t>
            </a:r>
          </a:p>
          <a:p>
            <a:endParaRPr lang="pt-BR" sz="1800" dirty="0">
              <a:latin typeface="Calibri" panose="020F0502020204030204" pitchFamily="34" charset="0"/>
            </a:endParaRPr>
          </a:p>
          <a:p>
            <a:r>
              <a:rPr lang="pt-BR" sz="1800" dirty="0">
                <a:latin typeface="Calibri" panose="020F0502020204030204" pitchFamily="34" charset="0"/>
              </a:rPr>
              <a:t>4. Retenções </a:t>
            </a:r>
          </a:p>
          <a:p>
            <a:pPr marL="285750" indent="-285750">
              <a:buFont typeface="Arial" panose="020B0604020202020204" pitchFamily="34" charset="0"/>
              <a:buChar char="•"/>
            </a:pPr>
            <a:r>
              <a:rPr lang="pt-BR" sz="1800" dirty="0">
                <a:latin typeface="Calibri" panose="020F0502020204030204" pitchFamily="34" charset="0"/>
              </a:rPr>
              <a:t>Depreciação, amortização e exaustão. </a:t>
            </a:r>
          </a:p>
          <a:p>
            <a:endParaRPr lang="pt-BR" sz="1800" dirty="0">
              <a:latin typeface="Calibri" panose="020F0502020204030204" pitchFamily="34" charset="0"/>
            </a:endParaRPr>
          </a:p>
          <a:p>
            <a:r>
              <a:rPr lang="pt-BR" sz="1800" dirty="0">
                <a:latin typeface="Calibri" panose="020F0502020204030204" pitchFamily="34" charset="0"/>
              </a:rPr>
              <a:t>5. Valor adicionado líquido produzido pela entidade </a:t>
            </a:r>
          </a:p>
          <a:p>
            <a:pPr marL="285750" indent="-285750">
              <a:buFont typeface="Arial" panose="020B0604020202020204" pitchFamily="34" charset="0"/>
              <a:buChar char="•"/>
            </a:pPr>
            <a:r>
              <a:rPr lang="pt-BR" sz="1800" dirty="0">
                <a:latin typeface="Calibri" panose="020F0502020204030204" pitchFamily="34" charset="0"/>
              </a:rPr>
              <a:t>Resultado da subtração dos itens 3 e 4 acima (item 5 = 3-4). </a:t>
            </a:r>
          </a:p>
          <a:p>
            <a:r>
              <a:rPr lang="pt-BR" sz="1800" dirty="0">
                <a:latin typeface="Calibri" panose="020F0502020204030204" pitchFamily="34" charset="0"/>
              </a:rPr>
              <a:t>6. Valor adicionado recebido em transferência </a:t>
            </a:r>
          </a:p>
          <a:p>
            <a:pPr marL="285750" indent="-285750">
              <a:buFont typeface="Arial" panose="020B0604020202020204" pitchFamily="34" charset="0"/>
              <a:buChar char="•"/>
            </a:pPr>
            <a:r>
              <a:rPr lang="pt-BR" sz="1800" dirty="0">
                <a:latin typeface="Calibri" panose="020F0502020204030204" pitchFamily="34" charset="0"/>
              </a:rPr>
              <a:t>Resultado de equivalência patrimonial (negativo ou positivo); </a:t>
            </a:r>
          </a:p>
          <a:p>
            <a:pPr marL="285750" indent="-285750">
              <a:buFont typeface="Arial" panose="020B0604020202020204" pitchFamily="34" charset="0"/>
              <a:buChar char="•"/>
            </a:pPr>
            <a:r>
              <a:rPr lang="pt-BR" sz="1800" dirty="0">
                <a:latin typeface="Calibri" panose="020F0502020204030204" pitchFamily="34" charset="0"/>
              </a:rPr>
              <a:t>receitas financeiras; </a:t>
            </a:r>
          </a:p>
          <a:p>
            <a:pPr marL="285750" indent="-285750">
              <a:buFont typeface="Arial" panose="020B0604020202020204" pitchFamily="34" charset="0"/>
              <a:buChar char="•"/>
            </a:pPr>
            <a:r>
              <a:rPr lang="pt-BR" sz="1800" dirty="0">
                <a:latin typeface="Calibri" panose="020F0502020204030204" pitchFamily="34" charset="0"/>
              </a:rPr>
              <a:t>outras receitas (aluguéis recebidos, doações, entre outros). </a:t>
            </a:r>
          </a:p>
          <a:p>
            <a:endParaRPr lang="pt-BR" sz="1800" dirty="0">
              <a:latin typeface="Calibri" panose="020F0502020204030204" pitchFamily="34" charset="0"/>
            </a:endParaRPr>
          </a:p>
          <a:p>
            <a:r>
              <a:rPr lang="pt-BR" sz="1800" dirty="0">
                <a:latin typeface="Calibri" panose="020F0502020204030204" pitchFamily="34" charset="0"/>
              </a:rPr>
              <a:t>7. Valor adicionado total a distribuir </a:t>
            </a:r>
          </a:p>
          <a:p>
            <a:pPr marL="285750" indent="-285750">
              <a:buFont typeface="Arial" panose="020B0604020202020204" pitchFamily="34" charset="0"/>
              <a:buChar char="•"/>
            </a:pPr>
            <a:r>
              <a:rPr lang="pt-BR" sz="1800" dirty="0">
                <a:latin typeface="Calibri" panose="020F0502020204030204" pitchFamily="34" charset="0"/>
              </a:rPr>
              <a:t>Resultado da subtração dos itens 5 e 6 acima (item 7 = 5-6). </a:t>
            </a:r>
          </a:p>
        </p:txBody>
      </p:sp>
    </p:spTree>
    <p:extLst>
      <p:ext uri="{BB962C8B-B14F-4D97-AF65-F5344CB8AC3E}">
        <p14:creationId xmlns:p14="http://schemas.microsoft.com/office/powerpoint/2010/main" val="947838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E4EEE2-A095-FD4A-A460-A5E4CAC0551F}"/>
              </a:ext>
            </a:extLst>
          </p:cNvPr>
          <p:cNvSpPr txBox="1"/>
          <p:nvPr/>
        </p:nvSpPr>
        <p:spPr>
          <a:xfrm>
            <a:off x="512013" y="1526095"/>
            <a:ext cx="6364274" cy="537904"/>
          </a:xfrm>
          <a:prstGeom prst="rect">
            <a:avLst/>
          </a:prstGeom>
          <a:noFill/>
        </p:spPr>
        <p:txBody>
          <a:bodyPr wrap="square" rtlCol="0">
            <a:spAutoFit/>
          </a:bodyPr>
          <a:lstStyle/>
          <a:p>
            <a:r>
              <a:rPr lang="en" sz="1400" b="1" dirty="0">
                <a:solidFill>
                  <a:schemeClr val="tx1">
                    <a:lumMod val="95000"/>
                    <a:lumOff val="5000"/>
                  </a:schemeClr>
                </a:solidFill>
                <a:latin typeface="Calibri" panose="020F0502020204030204" pitchFamily="34" charset="0"/>
                <a:cs typeface="Calibri" panose="020F0502020204030204" pitchFamily="34" charset="0"/>
              </a:rPr>
              <a:t>Demonstração</a:t>
            </a:r>
            <a:r>
              <a:rPr lang="pt-BR" sz="1400" b="1" dirty="0">
                <a:latin typeface="Calibri" panose="020F0502020204030204" pitchFamily="34" charset="0"/>
              </a:rPr>
              <a:t> do Valor Adicionado (DVA)</a:t>
            </a:r>
          </a:p>
          <a:p>
            <a:pPr>
              <a:lnSpc>
                <a:spcPts val="1880"/>
              </a:lnSpc>
            </a:pP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38861" y="1650588"/>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CaixaDeTexto 13">
            <a:extLst>
              <a:ext uri="{FF2B5EF4-FFF2-40B4-BE49-F238E27FC236}">
                <a16:creationId xmlns:a16="http://schemas.microsoft.com/office/drawing/2014/main" id="{58385486-5F69-47F2-8675-631CEB3C9F97}"/>
              </a:ext>
            </a:extLst>
          </p:cNvPr>
          <p:cNvSpPr txBox="1"/>
          <p:nvPr/>
        </p:nvSpPr>
        <p:spPr>
          <a:xfrm>
            <a:off x="437203" y="1948187"/>
            <a:ext cx="6685268" cy="369332"/>
          </a:xfrm>
          <a:prstGeom prst="rect">
            <a:avLst/>
          </a:prstGeom>
          <a:noFill/>
        </p:spPr>
        <p:txBody>
          <a:bodyPr wrap="square">
            <a:spAutoFit/>
          </a:bodyPr>
          <a:lstStyle/>
          <a:p>
            <a:pPr algn="just"/>
            <a:endParaRPr lang="pt-BR" sz="1800" dirty="0">
              <a:latin typeface="Calibri" panose="020F0502020204030204" pitchFamily="34" charset="0"/>
            </a:endParaRPr>
          </a:p>
        </p:txBody>
      </p:sp>
      <p:sp>
        <p:nvSpPr>
          <p:cNvPr id="11" name="CaixaDeTexto 10">
            <a:extLst>
              <a:ext uri="{FF2B5EF4-FFF2-40B4-BE49-F238E27FC236}">
                <a16:creationId xmlns:a16="http://schemas.microsoft.com/office/drawing/2014/main" id="{453A7E78-5402-4F2C-922D-F385126C6C60}"/>
              </a:ext>
            </a:extLst>
          </p:cNvPr>
          <p:cNvSpPr txBox="1"/>
          <p:nvPr/>
        </p:nvSpPr>
        <p:spPr>
          <a:xfrm>
            <a:off x="368284" y="1908373"/>
            <a:ext cx="6754187" cy="369332"/>
          </a:xfrm>
          <a:prstGeom prst="rect">
            <a:avLst/>
          </a:prstGeom>
          <a:noFill/>
        </p:spPr>
        <p:txBody>
          <a:bodyPr wrap="square">
            <a:spAutoFit/>
          </a:bodyPr>
          <a:lstStyle/>
          <a:p>
            <a:endParaRPr lang="pt-BR" sz="1800" dirty="0">
              <a:latin typeface="Calibri" panose="020F0502020204030204" pitchFamily="34" charset="0"/>
            </a:endParaRPr>
          </a:p>
        </p:txBody>
      </p:sp>
      <p:sp>
        <p:nvSpPr>
          <p:cNvPr id="12" name="CaixaDeTexto 11">
            <a:extLst>
              <a:ext uri="{FF2B5EF4-FFF2-40B4-BE49-F238E27FC236}">
                <a16:creationId xmlns:a16="http://schemas.microsoft.com/office/drawing/2014/main" id="{15685CCA-D806-42C7-BD5B-591D64DBD348}"/>
              </a:ext>
            </a:extLst>
          </p:cNvPr>
          <p:cNvSpPr txBox="1"/>
          <p:nvPr/>
        </p:nvSpPr>
        <p:spPr>
          <a:xfrm>
            <a:off x="512013" y="2111444"/>
            <a:ext cx="6510956" cy="4524315"/>
          </a:xfrm>
          <a:prstGeom prst="rect">
            <a:avLst/>
          </a:prstGeom>
          <a:noFill/>
        </p:spPr>
        <p:txBody>
          <a:bodyPr wrap="square">
            <a:spAutoFit/>
          </a:bodyPr>
          <a:lstStyle/>
          <a:p>
            <a:r>
              <a:rPr lang="pt-BR" sz="1800" dirty="0">
                <a:latin typeface="Calibri" panose="020F0502020204030204" pitchFamily="34" charset="0"/>
              </a:rPr>
              <a:t>8. Distribuição do valor adicionado </a:t>
            </a:r>
          </a:p>
          <a:p>
            <a:endParaRPr lang="pt-BR" sz="1800" dirty="0">
              <a:latin typeface="Calibri" panose="020F0502020204030204" pitchFamily="34" charset="0"/>
            </a:endParaRPr>
          </a:p>
          <a:p>
            <a:pPr marL="285750" indent="-285750">
              <a:buFont typeface="Arial" panose="020B0604020202020204" pitchFamily="34" charset="0"/>
              <a:buChar char="•"/>
            </a:pPr>
            <a:r>
              <a:rPr lang="pt-BR" sz="1800" dirty="0">
                <a:latin typeface="Calibri" panose="020F0502020204030204" pitchFamily="34" charset="0"/>
              </a:rPr>
              <a:t>Pessoal (remuneração direta - salários, 13º, férias, comissões, horas extras, plano de saúde, alimentação, transporte, FGTS </a:t>
            </a:r>
            <a:r>
              <a:rPr lang="pt-BR" sz="1800" dirty="0" err="1">
                <a:latin typeface="Calibri" panose="020F0502020204030204" pitchFamily="34" charset="0"/>
              </a:rPr>
              <a:t>etc</a:t>
            </a:r>
            <a:r>
              <a:rPr lang="pt-BR" sz="1800" dirty="0">
                <a:latin typeface="Calibri" panose="020F0502020204030204" pitchFamily="34" charset="0"/>
              </a:rPr>
              <a:t>); </a:t>
            </a:r>
          </a:p>
          <a:p>
            <a:pPr marL="285750" indent="-285750">
              <a:buFont typeface="Arial" panose="020B0604020202020204" pitchFamily="34" charset="0"/>
              <a:buChar char="•"/>
            </a:pPr>
            <a:r>
              <a:rPr lang="pt-BR" sz="1800" dirty="0">
                <a:latin typeface="Calibri" panose="020F0502020204030204" pitchFamily="34" charset="0"/>
              </a:rPr>
              <a:t>impostos, taxas e contribuições federais, estaduais e municipais; </a:t>
            </a:r>
          </a:p>
          <a:p>
            <a:pPr marL="285750" indent="-285750">
              <a:buFont typeface="Arial" panose="020B0604020202020204" pitchFamily="34" charset="0"/>
              <a:buChar char="•"/>
            </a:pPr>
            <a:r>
              <a:rPr lang="pt-BR" sz="1800" dirty="0">
                <a:latin typeface="Calibri" panose="020F0502020204030204" pitchFamily="34" charset="0"/>
              </a:rPr>
              <a:t>remuneração de capitais de terceiros (juros, aluguéis e outros); </a:t>
            </a:r>
          </a:p>
          <a:p>
            <a:pPr marL="285750" indent="-285750">
              <a:buFont typeface="Arial" panose="020B0604020202020204" pitchFamily="34" charset="0"/>
              <a:buChar char="•"/>
            </a:pPr>
            <a:r>
              <a:rPr lang="pt-BR" sz="1800" dirty="0">
                <a:latin typeface="Calibri" panose="020F0502020204030204" pitchFamily="34" charset="0"/>
              </a:rPr>
              <a:t>remuneração de capitais próprios (juros sobre o capital próprio, dividendo, lucros retidos/prejuízo do exercício, participação dos não-controladores nos lucros retidos), esse último só na consolidação.</a:t>
            </a:r>
          </a:p>
          <a:p>
            <a:endParaRPr lang="pt-BR" sz="1800" dirty="0">
              <a:latin typeface="Calibri" panose="020F0502020204030204" pitchFamily="34" charset="0"/>
            </a:endParaRPr>
          </a:p>
          <a:p>
            <a:pPr algn="just"/>
            <a:r>
              <a:rPr lang="pt-BR" sz="1800" dirty="0">
                <a:latin typeface="Calibri" panose="020F0502020204030204" pitchFamily="34" charset="0"/>
              </a:rPr>
              <a:t>A DVA vai muito além de um relatório de demonstração financeira para que sejam feitas análises. É uma ferramenta que não só mostra o desenvolvimento econômico da empresa, assim como os impactos produzidos na sociedade (S.A.), por meio da divisão da riqueza gerada. </a:t>
            </a:r>
          </a:p>
        </p:txBody>
      </p:sp>
      <p:pic>
        <p:nvPicPr>
          <p:cNvPr id="4" name="Imagem 3">
            <a:extLst>
              <a:ext uri="{FF2B5EF4-FFF2-40B4-BE49-F238E27FC236}">
                <a16:creationId xmlns:a16="http://schemas.microsoft.com/office/drawing/2014/main" id="{542F6A69-B642-4931-9790-FFDDDDD6A1F0}"/>
              </a:ext>
            </a:extLst>
          </p:cNvPr>
          <p:cNvPicPr>
            <a:picLocks noChangeAspect="1"/>
          </p:cNvPicPr>
          <p:nvPr/>
        </p:nvPicPr>
        <p:blipFill>
          <a:blip r:embed="rId2"/>
          <a:stretch>
            <a:fillRect/>
          </a:stretch>
        </p:blipFill>
        <p:spPr>
          <a:xfrm>
            <a:off x="539750" y="6718315"/>
            <a:ext cx="6483219" cy="3566912"/>
          </a:xfrm>
          <a:prstGeom prst="rect">
            <a:avLst/>
          </a:prstGeom>
        </p:spPr>
      </p:pic>
    </p:spTree>
    <p:extLst>
      <p:ext uri="{BB962C8B-B14F-4D97-AF65-F5344CB8AC3E}">
        <p14:creationId xmlns:p14="http://schemas.microsoft.com/office/powerpoint/2010/main" val="342125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639170"/>
            <a:ext cx="6569274" cy="7848302"/>
          </a:xfrm>
          <a:prstGeom prst="rect">
            <a:avLst/>
          </a:prstGeom>
          <a:noFill/>
        </p:spPr>
        <p:txBody>
          <a:bodyPr wrap="square" rtlCol="0">
            <a:spAutoFit/>
          </a:bodyPr>
          <a:lstStyle/>
          <a:p>
            <a:pPr algn="just"/>
            <a:r>
              <a:rPr lang="pt-BR" sz="1800" dirty="0">
                <a:latin typeface="Calibri" panose="020F0502020204030204" pitchFamily="34" charset="0"/>
              </a:rPr>
              <a:t>O relatório de Fluxo de Caixa é bem conhecido dos empresários. A DFC é um demonstrativo das entradas e saídas do dinheiro no caixa em um determinado período. Junto com a DRE, este relatório tem importância vital para o acompanhamento do que está acontecendo com os recursos da empresa. </a:t>
            </a:r>
          </a:p>
          <a:p>
            <a:pPr algn="just"/>
            <a:endParaRPr lang="pt-BR" dirty="0">
              <a:latin typeface="Calibri" panose="020F0502020204030204" pitchFamily="34" charset="0"/>
            </a:endParaRPr>
          </a:p>
          <a:p>
            <a:pPr algn="just"/>
            <a:r>
              <a:rPr lang="pt-BR" sz="1800" dirty="0">
                <a:latin typeface="Calibri" panose="020F0502020204030204" pitchFamily="34" charset="0"/>
              </a:rPr>
              <a:t>A DFC funciona como um extrato detalhado das movimentações do caixa, valendo somente as movimentações que efetivamente foram recebidos ou pagos. Ele não leva em consideração créditos futuros, por exemplo: </a:t>
            </a:r>
          </a:p>
          <a:p>
            <a:pPr algn="just"/>
            <a:endParaRPr lang="pt-BR" sz="1800" dirty="0">
              <a:latin typeface="Calibri" panose="020F0502020204030204" pitchFamily="34" charset="0"/>
            </a:endParaRPr>
          </a:p>
          <a:p>
            <a:pPr algn="just"/>
            <a:r>
              <a:rPr lang="pt-BR" sz="1800" dirty="0">
                <a:latin typeface="Calibri" panose="020F0502020204030204" pitchFamily="34" charset="0"/>
              </a:rPr>
              <a:t>O funcionamento é semelhante ao processo que ocorre em um caixa PDV. No momento do fechamento do caixa é feita a apuração do que já existia no caixa no momento da abertura, somando com o que recebeu e subtraindo do que pagou. </a:t>
            </a:r>
          </a:p>
          <a:p>
            <a:pPr algn="just"/>
            <a:endParaRPr lang="pt-BR" dirty="0">
              <a:latin typeface="Calibri" panose="020F0502020204030204" pitchFamily="34" charset="0"/>
            </a:endParaRPr>
          </a:p>
          <a:p>
            <a:pPr algn="just"/>
            <a:r>
              <a:rPr lang="pt-BR" sz="1800" dirty="0">
                <a:latin typeface="Calibri" panose="020F0502020204030204" pitchFamily="34" charset="0"/>
              </a:rPr>
              <a:t>Em uma empresa de revenda de produtos, por exemplo, primeiro é realizada a compra com o fornecedor e depois de revender as mercadorias (lucro bruto), descontando os outros custos como aluguel, colaboradores, energia, impostos, etc. temos o fluxo de caixa. Se a soma das despesas for maior do que o lucro bruto, a empresa vai registrar preju</a:t>
            </a:r>
            <a:r>
              <a:rPr lang="pt-BR" dirty="0">
                <a:latin typeface="Calibri" panose="020F0502020204030204" pitchFamily="34" charset="0"/>
              </a:rPr>
              <a:t>í</a:t>
            </a:r>
            <a:r>
              <a:rPr lang="pt-BR" sz="1800" dirty="0">
                <a:latin typeface="Calibri" panose="020F0502020204030204" pitchFamily="34" charset="0"/>
              </a:rPr>
              <a:t>zo. </a:t>
            </a:r>
          </a:p>
          <a:p>
            <a:pPr algn="just"/>
            <a:endParaRPr lang="pt-BR" sz="1800" dirty="0">
              <a:latin typeface="Calibri" panose="020F0502020204030204" pitchFamily="34" charset="0"/>
            </a:endParaRPr>
          </a:p>
          <a:p>
            <a:pPr algn="just"/>
            <a:r>
              <a:rPr lang="pt-BR" sz="1800" dirty="0">
                <a:latin typeface="Calibri" panose="020F0502020204030204" pitchFamily="34" charset="0"/>
              </a:rPr>
              <a:t>A DFC é obrigatória desde 2007 segundo a lei nº 11.638 que determinou que sociedades de capital aberto ou com patrimônio líquido superior a R$2 milhões, assim como as pequenas e médias empresas, conforme NBC TG 1000.</a:t>
            </a:r>
          </a:p>
          <a:p>
            <a:endParaRPr lang="pt" sz="1800" dirty="0">
              <a:latin typeface="Calibri" panose="020F0502020204030204" pitchFamily="34" charset="0"/>
            </a:endParaRPr>
          </a:p>
        </p:txBody>
      </p:sp>
    </p:spTree>
    <p:extLst>
      <p:ext uri="{BB962C8B-B14F-4D97-AF65-F5344CB8AC3E}">
        <p14:creationId xmlns:p14="http://schemas.microsoft.com/office/powerpoint/2010/main" val="371590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639170"/>
            <a:ext cx="6569274" cy="7017306"/>
          </a:xfrm>
          <a:prstGeom prst="rect">
            <a:avLst/>
          </a:prstGeom>
          <a:noFill/>
        </p:spPr>
        <p:txBody>
          <a:bodyPr wrap="square" rtlCol="0">
            <a:spAutoFit/>
          </a:bodyPr>
          <a:lstStyle/>
          <a:p>
            <a:r>
              <a:rPr lang="pt-BR" sz="1800" b="1" dirty="0">
                <a:latin typeface="Calibri" panose="020F0502020204030204" pitchFamily="34" charset="0"/>
              </a:rPr>
              <a:t>A estrutura da DFC funciona da seguinte forma:</a:t>
            </a:r>
          </a:p>
          <a:p>
            <a:endParaRPr lang="pt-BR" sz="1800" dirty="0">
              <a:latin typeface="Calibri" panose="020F0502020204030204" pitchFamily="34" charset="0"/>
            </a:endParaRPr>
          </a:p>
          <a:p>
            <a:r>
              <a:rPr lang="pt-BR" sz="1800" dirty="0">
                <a:latin typeface="Calibri" panose="020F0502020204030204" pitchFamily="34" charset="0"/>
              </a:rPr>
              <a:t>Atividades Operacionais</a:t>
            </a:r>
          </a:p>
          <a:p>
            <a:r>
              <a:rPr lang="pt-BR" sz="1800" dirty="0">
                <a:latin typeface="Calibri" panose="020F0502020204030204" pitchFamily="34" charset="0"/>
              </a:rPr>
              <a:t>(+) Recebimento de venda de produtos</a:t>
            </a:r>
          </a:p>
          <a:p>
            <a:r>
              <a:rPr lang="pt-BR" sz="1800" dirty="0">
                <a:latin typeface="Calibri" panose="020F0502020204030204" pitchFamily="34" charset="0"/>
              </a:rPr>
              <a:t>(-) Pagamento de impostos sobre o faturamento</a:t>
            </a:r>
          </a:p>
          <a:p>
            <a:r>
              <a:rPr lang="pt-BR" sz="1800" dirty="0">
                <a:latin typeface="Calibri" panose="020F0502020204030204" pitchFamily="34" charset="0"/>
              </a:rPr>
              <a:t>(-) pagamento a fornecedores</a:t>
            </a:r>
          </a:p>
          <a:p>
            <a:r>
              <a:rPr lang="pt-BR" sz="1800" dirty="0">
                <a:latin typeface="Calibri" panose="020F0502020204030204" pitchFamily="34" charset="0"/>
              </a:rPr>
              <a:t>(-) Pagamento de salários</a:t>
            </a:r>
          </a:p>
          <a:p>
            <a:r>
              <a:rPr lang="pt-BR" sz="1800" dirty="0">
                <a:latin typeface="Calibri" panose="020F0502020204030204" pitchFamily="34" charset="0"/>
              </a:rPr>
              <a:t>(-) Pagamento de impostor e encargos</a:t>
            </a:r>
          </a:p>
          <a:p>
            <a:r>
              <a:rPr lang="pt-BR" sz="1800" dirty="0">
                <a:latin typeface="Calibri" panose="020F0502020204030204" pitchFamily="34" charset="0"/>
              </a:rPr>
              <a:t>(-) Pagamento de custos indiretos</a:t>
            </a:r>
          </a:p>
          <a:p>
            <a:r>
              <a:rPr lang="pt-BR" sz="1800" dirty="0">
                <a:latin typeface="Calibri" panose="020F0502020204030204" pitchFamily="34" charset="0"/>
              </a:rPr>
              <a:t>(-) Pagamento de juros</a:t>
            </a:r>
          </a:p>
          <a:p>
            <a:r>
              <a:rPr lang="pt-BR" sz="1800" dirty="0">
                <a:latin typeface="Calibri" panose="020F0502020204030204" pitchFamily="34" charset="0"/>
              </a:rPr>
              <a:t>(-) Pagamento de despesas operacionais</a:t>
            </a:r>
          </a:p>
          <a:p>
            <a:r>
              <a:rPr lang="pt-BR" sz="1800" dirty="0">
                <a:latin typeface="Calibri" panose="020F0502020204030204" pitchFamily="34" charset="0"/>
              </a:rPr>
              <a:t>(=) Subtotal</a:t>
            </a:r>
          </a:p>
          <a:p>
            <a:r>
              <a:rPr lang="pt-BR" sz="1800" dirty="0">
                <a:latin typeface="Calibri" panose="020F0502020204030204" pitchFamily="34" charset="0"/>
              </a:rPr>
              <a:t> </a:t>
            </a:r>
          </a:p>
          <a:p>
            <a:r>
              <a:rPr lang="pt-BR" sz="1800" dirty="0">
                <a:latin typeface="Calibri" panose="020F0502020204030204" pitchFamily="34" charset="0"/>
              </a:rPr>
              <a:t>Atividades de Investimento</a:t>
            </a:r>
          </a:p>
          <a:p>
            <a:r>
              <a:rPr lang="pt-BR" sz="1800" dirty="0">
                <a:latin typeface="Calibri" panose="020F0502020204030204" pitchFamily="34" charset="0"/>
              </a:rPr>
              <a:t>(+) Recebimento da venda de ativos imobilizados</a:t>
            </a:r>
          </a:p>
          <a:p>
            <a:r>
              <a:rPr lang="pt-BR" sz="1800" dirty="0">
                <a:latin typeface="Calibri" panose="020F0502020204030204" pitchFamily="34" charset="0"/>
              </a:rPr>
              <a:t>(-) </a:t>
            </a:r>
            <a:r>
              <a:rPr lang="pt-BR" sz="1800" dirty="0" err="1">
                <a:latin typeface="Calibri" panose="020F0502020204030204" pitchFamily="34" charset="0"/>
              </a:rPr>
              <a:t>Pagamentoda</a:t>
            </a:r>
            <a:r>
              <a:rPr lang="pt-BR" sz="1800" dirty="0">
                <a:latin typeface="Calibri" panose="020F0502020204030204" pitchFamily="34" charset="0"/>
              </a:rPr>
              <a:t> compra de ativos imobilizados</a:t>
            </a:r>
          </a:p>
          <a:p>
            <a:r>
              <a:rPr lang="pt-BR" sz="1800" dirty="0">
                <a:latin typeface="Calibri" panose="020F0502020204030204" pitchFamily="34" charset="0"/>
              </a:rPr>
              <a:t>(=) Subtotal</a:t>
            </a:r>
          </a:p>
          <a:p>
            <a:r>
              <a:rPr lang="pt-BR" sz="1800" dirty="0">
                <a:latin typeface="Calibri" panose="020F0502020204030204" pitchFamily="34" charset="0"/>
              </a:rPr>
              <a:t>Atividades de Financiamento</a:t>
            </a:r>
          </a:p>
          <a:p>
            <a:r>
              <a:rPr lang="pt-BR" sz="1800" dirty="0">
                <a:latin typeface="Calibri" panose="020F0502020204030204" pitchFamily="34" charset="0"/>
              </a:rPr>
              <a:t>(+) Captação de empréstimos</a:t>
            </a:r>
          </a:p>
          <a:p>
            <a:r>
              <a:rPr lang="pt-BR" sz="1800" dirty="0">
                <a:latin typeface="Calibri" panose="020F0502020204030204" pitchFamily="34" charset="0"/>
              </a:rPr>
              <a:t>(+) Aportes de capital</a:t>
            </a:r>
          </a:p>
          <a:p>
            <a:r>
              <a:rPr lang="pt-BR" sz="1800" dirty="0">
                <a:latin typeface="Calibri" panose="020F0502020204030204" pitchFamily="34" charset="0"/>
              </a:rPr>
              <a:t>(-) Amortizações de empréstimos</a:t>
            </a:r>
          </a:p>
          <a:p>
            <a:r>
              <a:rPr lang="pt-BR" sz="1800" dirty="0">
                <a:latin typeface="Calibri" panose="020F0502020204030204" pitchFamily="34" charset="0"/>
              </a:rPr>
              <a:t>(-) Reduções de capital</a:t>
            </a:r>
          </a:p>
          <a:p>
            <a:r>
              <a:rPr lang="pt-BR" sz="1800" dirty="0">
                <a:latin typeface="Calibri" panose="020F0502020204030204" pitchFamily="34" charset="0"/>
              </a:rPr>
              <a:t>(-) Pagamento de dividendos</a:t>
            </a:r>
          </a:p>
          <a:p>
            <a:r>
              <a:rPr lang="pt-BR" sz="1800" dirty="0">
                <a:latin typeface="Calibri" panose="020F0502020204030204" pitchFamily="34" charset="0"/>
              </a:rPr>
              <a:t>(=) Subtotal</a:t>
            </a:r>
          </a:p>
          <a:p>
            <a:endParaRPr lang="pt" sz="1800" dirty="0">
              <a:latin typeface="Calibri" panose="020F0502020204030204" pitchFamily="34" charset="0"/>
            </a:endParaRPr>
          </a:p>
        </p:txBody>
      </p:sp>
    </p:spTree>
    <p:extLst>
      <p:ext uri="{BB962C8B-B14F-4D97-AF65-F5344CB8AC3E}">
        <p14:creationId xmlns:p14="http://schemas.microsoft.com/office/powerpoint/2010/main" val="317797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a:extLst>
              <a:ext uri="{FF2B5EF4-FFF2-40B4-BE49-F238E27FC236}">
                <a16:creationId xmlns:a16="http://schemas.microsoft.com/office/drawing/2014/main" id="{47AFD8DE-1BCC-CE4E-8E56-1A4B96E78E3E}"/>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1489B9-736F-3C46-9D80-422D5429C0C7}"/>
              </a:ext>
            </a:extLst>
          </p:cNvPr>
          <p:cNvSpPr txBox="1"/>
          <p:nvPr/>
        </p:nvSpPr>
        <p:spPr>
          <a:xfrm>
            <a:off x="453695" y="1644662"/>
            <a:ext cx="6569274" cy="8586966"/>
          </a:xfrm>
          <a:prstGeom prst="rect">
            <a:avLst/>
          </a:prstGeom>
          <a:noFill/>
        </p:spPr>
        <p:txBody>
          <a:bodyPr wrap="square" rtlCol="0">
            <a:spAutoFit/>
          </a:bodyPr>
          <a:lstStyle/>
          <a:p>
            <a:pPr algn="just"/>
            <a:r>
              <a:rPr lang="pt-BR" sz="1800" dirty="0"/>
              <a:t>Quando decidimos iniciar um negócio, muitas são as dúvidas e desafios que enfrentamos. Por isso, uma boa preparação, com planejamento e a utilização das ferramentas corretas de gestão, são essenciais para o bom funcionamento e crescimento da empresa.</a:t>
            </a:r>
          </a:p>
          <a:p>
            <a:pPr algn="just"/>
            <a:endParaRPr lang="pt-BR" sz="1800" dirty="0"/>
          </a:p>
          <a:p>
            <a:pPr algn="just"/>
            <a:r>
              <a:rPr lang="pt-BR" sz="1800" dirty="0"/>
              <a:t>Apesar do Brasil se destacar no empreendedorismo, muitas empresas não prosperam e fecham suas portas no segundo ano de funcionamento. Isto se dá exatamente por falta de capacidade de gerenciamento dos processos, dos ativos e das pessoas.</a:t>
            </a:r>
          </a:p>
          <a:p>
            <a:pPr algn="just"/>
            <a:endParaRPr lang="pt-BR" sz="1800" dirty="0">
              <a:highlight>
                <a:srgbClr val="FFFFFF"/>
              </a:highlight>
            </a:endParaRPr>
          </a:p>
          <a:p>
            <a:pPr algn="just"/>
            <a:r>
              <a:rPr lang="pt-BR" sz="2400" dirty="0">
                <a:solidFill>
                  <a:schemeClr val="accent2">
                    <a:lumMod val="75000"/>
                  </a:schemeClr>
                </a:solidFill>
              </a:rPr>
              <a:t>Mas como fazer um bom gerenciamento em uma pequena empresa?</a:t>
            </a:r>
          </a:p>
          <a:p>
            <a:pPr algn="just"/>
            <a:r>
              <a:rPr lang="pt-BR" sz="1800" dirty="0"/>
              <a:t> </a:t>
            </a:r>
          </a:p>
          <a:p>
            <a:pPr algn="just"/>
            <a:r>
              <a:rPr lang="pt-BR" sz="1800" dirty="0"/>
              <a:t>Gestão empresarial nada mais é do que a elaboração e implementação de metas e procedimentos para atingir os objetivos almejados dentro da corporação e realizar os processos de controle de recursos e a utilização eficiente destes, visando o crescimento do negócio. </a:t>
            </a:r>
          </a:p>
          <a:p>
            <a:pPr algn="just"/>
            <a:endParaRPr lang="pt-BR" sz="1800" dirty="0"/>
          </a:p>
          <a:p>
            <a:pPr algn="just"/>
            <a:r>
              <a:rPr lang="pt-BR" sz="1800" dirty="0"/>
              <a:t>Assim, torna-se imprescindível para o sucesso da empresa, a utilização e o aprimoramento das diversas ferramentas que são constantemente elaboradas no mundo dos negócios, a fim de orientar os gestores e seus colaboradores, na busca dos melhores resultados.</a:t>
            </a:r>
          </a:p>
          <a:p>
            <a:pPr algn="just"/>
            <a:endParaRPr lang="pt-BR" sz="1800" dirty="0">
              <a:highlight>
                <a:srgbClr val="FFFFFF"/>
              </a:highlight>
            </a:endParaRPr>
          </a:p>
          <a:p>
            <a:pPr algn="just"/>
            <a:r>
              <a:rPr lang="pt-BR" sz="1800" dirty="0">
                <a:solidFill>
                  <a:srgbClr val="FF0000"/>
                </a:solidFill>
              </a:rPr>
              <a:t>Algumas das características primordiais para montar um negócio de sucesso e que serão abordadas de forma mais detalhada ao longo deste conteúdo são o perfil empreendedor, essencial para aquele que deseja iniciar esta caminhada, como também a necessidade de um fundo reserva e de uma excelente gestão financeira.</a:t>
            </a:r>
          </a:p>
        </p:txBody>
      </p:sp>
      <p:sp>
        <p:nvSpPr>
          <p:cNvPr id="17" name="TextBox 16">
            <a:extLst>
              <a:ext uri="{FF2B5EF4-FFF2-40B4-BE49-F238E27FC236}">
                <a16:creationId xmlns:a16="http://schemas.microsoft.com/office/drawing/2014/main" id="{675D5C60-D1B1-AC49-BB37-C29139A6A66F}"/>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18" name="Прямоугольник 17">
            <a:extLst>
              <a:ext uri="{FF2B5EF4-FFF2-40B4-BE49-F238E27FC236}">
                <a16:creationId xmlns:a16="http://schemas.microsoft.com/office/drawing/2014/main" id="{D0999764-2575-CA44-AB16-A9281EA2CEB8}"/>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Introdução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0" name="Прямая соединительная линия 19">
            <a:extLst>
              <a:ext uri="{FF2B5EF4-FFF2-40B4-BE49-F238E27FC236}">
                <a16:creationId xmlns:a16="http://schemas.microsoft.com/office/drawing/2014/main" id="{29F69104-D4EE-824A-9E9F-6BA93CAF835B}"/>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CE3F1794-97FF-8A4A-9811-BD9C142F7B10}"/>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2FAE1B80-A040-4C66-A963-039AE956191B}"/>
              </a:ext>
            </a:extLst>
          </p:cNvPr>
          <p:cNvCxnSpPr>
            <a:cxnSpLocks/>
          </p:cNvCxnSpPr>
          <p:nvPr/>
        </p:nvCxnSpPr>
        <p:spPr>
          <a:xfrm>
            <a:off x="429337" y="4486275"/>
            <a:ext cx="0" cy="676275"/>
          </a:xfrm>
          <a:prstGeom prst="line">
            <a:avLst/>
          </a:prstGeom>
          <a:ln w="28575"/>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269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Demonstrações</a:t>
            </a:r>
            <a:r>
              <a:rPr lang="en-US" sz="11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financeiras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E4EEE2-A095-FD4A-A460-A5E4CAC0551F}"/>
              </a:ext>
            </a:extLst>
          </p:cNvPr>
          <p:cNvSpPr txBox="1"/>
          <p:nvPr/>
        </p:nvSpPr>
        <p:spPr>
          <a:xfrm>
            <a:off x="453693" y="1516569"/>
            <a:ext cx="6364274" cy="322461"/>
          </a:xfrm>
          <a:prstGeom prst="rect">
            <a:avLst/>
          </a:prstGeom>
          <a:noFill/>
        </p:spPr>
        <p:txBody>
          <a:bodyPr wrap="square" rtlCol="0">
            <a:spAutoFit/>
          </a:bodyPr>
          <a:lstStyle/>
          <a:p>
            <a:pPr>
              <a:lnSpc>
                <a:spcPts val="1880"/>
              </a:lnSpc>
            </a:pPr>
            <a:r>
              <a:rPr lang="pt-BR" sz="1400" b="1" dirty="0">
                <a:solidFill>
                  <a:schemeClr val="tx1">
                    <a:lumMod val="95000"/>
                    <a:lumOff val="5000"/>
                  </a:schemeClr>
                </a:solidFill>
                <a:latin typeface="Calibri" panose="020F0502020204030204" pitchFamily="34" charset="0"/>
                <a:cs typeface="Calibri" panose="020F0502020204030204" pitchFamily="34" charset="0"/>
              </a:rPr>
              <a:t>Balanço patrimonial (BP</a:t>
            </a:r>
            <a:r>
              <a:rPr lang="pt-BR" sz="1400" b="1" dirty="0">
                <a:latin typeface="Calibri" panose="020F0502020204030204" pitchFamily="34" charset="0"/>
              </a:rPr>
              <a:t>)</a:t>
            </a:r>
          </a:p>
        </p:txBody>
      </p:sp>
      <p:sp>
        <p:nvSpPr>
          <p:cNvPr id="68" name="Овал 67">
            <a:extLst>
              <a:ext uri="{FF2B5EF4-FFF2-40B4-BE49-F238E27FC236}">
                <a16:creationId xmlns:a16="http://schemas.microsoft.com/office/drawing/2014/main" id="{A4829FA9-C5C3-4B42-8D79-41F36514BC00}"/>
              </a:ext>
            </a:extLst>
          </p:cNvPr>
          <p:cNvSpPr/>
          <p:nvPr/>
        </p:nvSpPr>
        <p:spPr>
          <a:xfrm>
            <a:off x="380541" y="1641062"/>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CaixaDeTexto 13">
            <a:extLst>
              <a:ext uri="{FF2B5EF4-FFF2-40B4-BE49-F238E27FC236}">
                <a16:creationId xmlns:a16="http://schemas.microsoft.com/office/drawing/2014/main" id="{58385486-5F69-47F2-8675-631CEB3C9F97}"/>
              </a:ext>
            </a:extLst>
          </p:cNvPr>
          <p:cNvSpPr txBox="1"/>
          <p:nvPr/>
        </p:nvSpPr>
        <p:spPr>
          <a:xfrm>
            <a:off x="453693" y="1829166"/>
            <a:ext cx="6685268" cy="3139321"/>
          </a:xfrm>
          <a:prstGeom prst="rect">
            <a:avLst/>
          </a:prstGeom>
          <a:noFill/>
        </p:spPr>
        <p:txBody>
          <a:bodyPr wrap="square">
            <a:spAutoFit/>
          </a:bodyPr>
          <a:lstStyle/>
          <a:p>
            <a:pPr algn="just"/>
            <a:r>
              <a:rPr lang="pt-BR" sz="1800" dirty="0">
                <a:latin typeface="Calibri" panose="020F0502020204030204" pitchFamily="34" charset="0"/>
              </a:rPr>
              <a:t>Esse é o relatório que demonstra a evolução patrimonial total de uma empresa em um período de tempo determinado. É o que normalmente ocorre quando nos deparamos com a expressão "fechado para balanço" pendurado em uma porta fechada. </a:t>
            </a:r>
          </a:p>
          <a:p>
            <a:pPr algn="just"/>
            <a:endParaRPr lang="pt-BR" dirty="0">
              <a:latin typeface="Calibri" panose="020F0502020204030204" pitchFamily="34" charset="0"/>
            </a:endParaRPr>
          </a:p>
          <a:p>
            <a:pPr algn="just"/>
            <a:r>
              <a:rPr lang="pt-BR" sz="1800" dirty="0">
                <a:latin typeface="Calibri" panose="020F0502020204030204" pitchFamily="34" charset="0"/>
              </a:rPr>
              <a:t>É nesse momento que serão apurados todos os bens da empresa, incluindo o estoque ou mesmo matérias-primas. </a:t>
            </a:r>
          </a:p>
          <a:p>
            <a:pPr algn="just"/>
            <a:endParaRPr lang="pt-BR" sz="1800" dirty="0">
              <a:latin typeface="Calibri" panose="020F0502020204030204" pitchFamily="34" charset="0"/>
            </a:endParaRPr>
          </a:p>
          <a:p>
            <a:pPr algn="just"/>
            <a:r>
              <a:rPr lang="pt-BR" sz="1800" dirty="0">
                <a:latin typeface="Calibri" panose="020F0502020204030204" pitchFamily="34" charset="0"/>
              </a:rPr>
              <a:t>Junto com a DRE e a DFC, o balanço patrimonial são os relatórios essenciais quanto as demonstrações contábeis e gerenciais de uma empresa. </a:t>
            </a:r>
          </a:p>
        </p:txBody>
      </p:sp>
      <p:sp>
        <p:nvSpPr>
          <p:cNvPr id="16" name="CaixaDeTexto 15">
            <a:extLst>
              <a:ext uri="{FF2B5EF4-FFF2-40B4-BE49-F238E27FC236}">
                <a16:creationId xmlns:a16="http://schemas.microsoft.com/office/drawing/2014/main" id="{E1FD85E1-E5AB-4538-A43E-CFBE39949C31}"/>
              </a:ext>
            </a:extLst>
          </p:cNvPr>
          <p:cNvSpPr txBox="1"/>
          <p:nvPr/>
        </p:nvSpPr>
        <p:spPr>
          <a:xfrm>
            <a:off x="453693" y="5004085"/>
            <a:ext cx="5529618" cy="3416320"/>
          </a:xfrm>
          <a:prstGeom prst="rect">
            <a:avLst/>
          </a:prstGeom>
          <a:noFill/>
        </p:spPr>
        <p:txBody>
          <a:bodyPr wrap="square">
            <a:spAutoFit/>
          </a:bodyPr>
          <a:lstStyle/>
          <a:p>
            <a:r>
              <a:rPr lang="pt-BR" sz="1800" b="1" dirty="0">
                <a:latin typeface="Calibri" panose="020F0502020204030204" pitchFamily="34" charset="0"/>
              </a:rPr>
              <a:t>A estrutura de um BP e a seguinte:</a:t>
            </a:r>
          </a:p>
          <a:p>
            <a:endParaRPr lang="pt-BR" sz="1800" b="1" dirty="0">
              <a:latin typeface="Calibri" panose="020F0502020204030204" pitchFamily="34" charset="0"/>
            </a:endParaRPr>
          </a:p>
          <a:p>
            <a:r>
              <a:rPr lang="pt-BR" sz="1800" dirty="0">
                <a:latin typeface="Calibri" panose="020F0502020204030204" pitchFamily="34" charset="0"/>
              </a:rPr>
              <a:t>(+) Ativo</a:t>
            </a:r>
          </a:p>
          <a:p>
            <a:r>
              <a:rPr lang="pt-BR" sz="1800" dirty="0">
                <a:latin typeface="Calibri" panose="020F0502020204030204" pitchFamily="34" charset="0"/>
              </a:rPr>
              <a:t>(+) Circulante</a:t>
            </a:r>
          </a:p>
          <a:p>
            <a:r>
              <a:rPr lang="pt-BR" sz="1800" dirty="0">
                <a:latin typeface="Calibri" panose="020F0502020204030204" pitchFamily="34" charset="0"/>
              </a:rPr>
              <a:t>(+) realizável a longo prazo</a:t>
            </a:r>
          </a:p>
          <a:p>
            <a:r>
              <a:rPr lang="pt-BR" sz="1800" dirty="0">
                <a:latin typeface="Calibri" panose="020F0502020204030204" pitchFamily="34" charset="0"/>
              </a:rPr>
              <a:t>(+) Permanente</a:t>
            </a:r>
          </a:p>
          <a:p>
            <a:r>
              <a:rPr lang="pt-BR" sz="1800" dirty="0">
                <a:latin typeface="Calibri" panose="020F0502020204030204" pitchFamily="34" charset="0"/>
              </a:rPr>
              <a:t>(-) Passivo</a:t>
            </a:r>
          </a:p>
          <a:p>
            <a:r>
              <a:rPr lang="pt-BR" sz="1800" dirty="0">
                <a:latin typeface="Calibri" panose="020F0502020204030204" pitchFamily="34" charset="0"/>
              </a:rPr>
              <a:t>(-) Circulante</a:t>
            </a:r>
          </a:p>
          <a:p>
            <a:r>
              <a:rPr lang="pt-BR" sz="1800" dirty="0">
                <a:latin typeface="Calibri" panose="020F0502020204030204" pitchFamily="34" charset="0"/>
              </a:rPr>
              <a:t>(-) Exigível a longo prazo</a:t>
            </a:r>
          </a:p>
          <a:p>
            <a:r>
              <a:rPr lang="pt-BR" sz="1800" dirty="0">
                <a:latin typeface="Calibri" panose="020F0502020204030204" pitchFamily="34" charset="0"/>
              </a:rPr>
              <a:t>(=) Patrimônio líquido</a:t>
            </a:r>
          </a:p>
          <a:p>
            <a:r>
              <a:rPr lang="pt-BR" sz="1800" dirty="0">
                <a:latin typeface="Calibri" panose="020F0502020204030204" pitchFamily="34" charset="0"/>
              </a:rPr>
              <a:t>(=) Capital Social</a:t>
            </a:r>
          </a:p>
          <a:p>
            <a:r>
              <a:rPr lang="pt-BR" sz="1800" dirty="0">
                <a:latin typeface="Calibri" panose="020F0502020204030204" pitchFamily="34" charset="0"/>
              </a:rPr>
              <a:t>(=) Lucros Acumulados</a:t>
            </a:r>
          </a:p>
        </p:txBody>
      </p:sp>
      <p:sp>
        <p:nvSpPr>
          <p:cNvPr id="17" name="CaixaDeTexto 16">
            <a:extLst>
              <a:ext uri="{FF2B5EF4-FFF2-40B4-BE49-F238E27FC236}">
                <a16:creationId xmlns:a16="http://schemas.microsoft.com/office/drawing/2014/main" id="{3B41CE66-793C-4DAB-97D5-9529FC3D2AA5}"/>
              </a:ext>
            </a:extLst>
          </p:cNvPr>
          <p:cNvSpPr txBox="1"/>
          <p:nvPr/>
        </p:nvSpPr>
        <p:spPr>
          <a:xfrm>
            <a:off x="438862" y="8708429"/>
            <a:ext cx="6700099" cy="1200329"/>
          </a:xfrm>
          <a:prstGeom prst="rect">
            <a:avLst/>
          </a:prstGeom>
          <a:noFill/>
        </p:spPr>
        <p:txBody>
          <a:bodyPr wrap="square">
            <a:spAutoFit/>
          </a:bodyPr>
          <a:lstStyle/>
          <a:p>
            <a:pPr algn="just"/>
            <a:r>
              <a:rPr lang="pt-BR" sz="1800" dirty="0">
                <a:latin typeface="Calibri" panose="020F0502020204030204" pitchFamily="34" charset="0"/>
              </a:rPr>
              <a:t>Com as informações bem apuradas, é bem simples elaborar o balanço patrimonial. com o BP é possível analisar vários aspectos do empreendimento, como suas principais fontes de recursos, grau de endividamento, liquidez e rentabilidade. </a:t>
            </a:r>
          </a:p>
        </p:txBody>
      </p:sp>
    </p:spTree>
    <p:extLst>
      <p:ext uri="{BB962C8B-B14F-4D97-AF65-F5344CB8AC3E}">
        <p14:creationId xmlns:p14="http://schemas.microsoft.com/office/powerpoint/2010/main" val="1471815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Capital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giro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1200329"/>
          </a:xfrm>
          <a:prstGeom prst="rect">
            <a:avLst/>
          </a:prstGeom>
          <a:noFill/>
        </p:spPr>
        <p:txBody>
          <a:bodyPr wrap="square" rtlCol="0">
            <a:spAutoFit/>
          </a:bodyPr>
          <a:lstStyle/>
          <a:p>
            <a:pPr algn="just"/>
            <a:r>
              <a:rPr lang="pt-BR" sz="1800" dirty="0">
                <a:latin typeface="Calibri" panose="020F0502020204030204" pitchFamily="34" charset="0"/>
              </a:rPr>
              <a:t>Ao iniciar um negócio, pensamos e desenvolvemos modelos, fazemos contas e com um plano de negócio que muitas vezes deixa de lado o capital de giro. Isso pode ocorrer por conta da inexperiência, da pressa ou mesmo por subestimar a concorrência. </a:t>
            </a:r>
            <a:endParaRPr lang="pt-BR" sz="1800" dirty="0"/>
          </a:p>
        </p:txBody>
      </p:sp>
      <p:cxnSp>
        <p:nvCxnSpPr>
          <p:cNvPr id="16" name="Conector reto 15">
            <a:extLst>
              <a:ext uri="{FF2B5EF4-FFF2-40B4-BE49-F238E27FC236}">
                <a16:creationId xmlns:a16="http://schemas.microsoft.com/office/drawing/2014/main" id="{09292C9E-E356-405E-A323-756C6A8C411F}"/>
              </a:ext>
            </a:extLst>
          </p:cNvPr>
          <p:cNvCxnSpPr>
            <a:cxnSpLocks/>
          </p:cNvCxnSpPr>
          <p:nvPr/>
        </p:nvCxnSpPr>
        <p:spPr>
          <a:xfrm>
            <a:off x="458022" y="2696408"/>
            <a:ext cx="0" cy="1102951"/>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CaixaDeTexto 17">
            <a:extLst>
              <a:ext uri="{FF2B5EF4-FFF2-40B4-BE49-F238E27FC236}">
                <a16:creationId xmlns:a16="http://schemas.microsoft.com/office/drawing/2014/main" id="{05AB0222-F489-4996-8DB0-34A4E41C99BD}"/>
              </a:ext>
            </a:extLst>
          </p:cNvPr>
          <p:cNvSpPr txBox="1"/>
          <p:nvPr/>
        </p:nvSpPr>
        <p:spPr>
          <a:xfrm>
            <a:off x="518832" y="2691363"/>
            <a:ext cx="6569274" cy="1200329"/>
          </a:xfrm>
          <a:prstGeom prst="rect">
            <a:avLst/>
          </a:prstGeom>
          <a:noFill/>
        </p:spPr>
        <p:txBody>
          <a:bodyPr wrap="square">
            <a:spAutoFit/>
          </a:bodyPr>
          <a:lstStyle/>
          <a:p>
            <a:pPr algn="just"/>
            <a:r>
              <a:rPr lang="pt-BR" sz="2400" dirty="0">
                <a:solidFill>
                  <a:schemeClr val="accent2">
                    <a:lumMod val="75000"/>
                  </a:schemeClr>
                </a:solidFill>
              </a:rPr>
              <a:t>Um bom controle do capital de giro garante a saúde financeira da empresa e facilita a gestão, aumentando o lucro e reduzindo o endividamento. </a:t>
            </a:r>
          </a:p>
        </p:txBody>
      </p:sp>
      <p:sp>
        <p:nvSpPr>
          <p:cNvPr id="2" name="TextBox 51">
            <a:extLst>
              <a:ext uri="{FF2B5EF4-FFF2-40B4-BE49-F238E27FC236}">
                <a16:creationId xmlns:a16="http://schemas.microsoft.com/office/drawing/2014/main" id="{F09AA989-6807-44A2-8C0C-FCC64A25CF4F}"/>
              </a:ext>
            </a:extLst>
          </p:cNvPr>
          <p:cNvSpPr txBox="1"/>
          <p:nvPr/>
        </p:nvSpPr>
        <p:spPr>
          <a:xfrm>
            <a:off x="529477" y="3919530"/>
            <a:ext cx="6569274" cy="3139321"/>
          </a:xfrm>
          <a:prstGeom prst="rect">
            <a:avLst/>
          </a:prstGeom>
          <a:noFill/>
        </p:spPr>
        <p:txBody>
          <a:bodyPr wrap="square" rtlCol="0">
            <a:spAutoFit/>
          </a:bodyPr>
          <a:lstStyle/>
          <a:p>
            <a:pPr algn="just"/>
            <a:r>
              <a:rPr lang="pt-BR" sz="1800" dirty="0">
                <a:latin typeface="Calibri" panose="020F0502020204030204" pitchFamily="34" charset="0"/>
              </a:rPr>
              <a:t>Imagina que você vai vender o mesmo produtos que outras empresas vendem com uma condição de pagamento em até 12 vezes sem juros no cartão. Isso é bem complicado se a sua carteira de cobrança lhe fornecer uma maquina de cartão que ao dividir, só vai te repassar os valores conforme a liquidação das parcelas. Isto é, se você comprar 70 mil reais (preço de custo) e vender por 120 mil reais em mercadorias em 12 vezes, vai receber 10 mil reais (arredondando, pois tem os descontos) em 12 meses, você não terá capital para repor o estoque no tempo correto. Esse é um exemplo simples de como pode ser vital fazer um bom planejamento para ter sempre um capital de giro capaz de fazer o negócio fluir bem. </a:t>
            </a:r>
          </a:p>
        </p:txBody>
      </p:sp>
      <p:pic>
        <p:nvPicPr>
          <p:cNvPr id="6" name="Imagem 5" descr="Uma imagem contendo segurando, homem, mulher, cd&#10;&#10;Descrição gerada automaticamente">
            <a:extLst>
              <a:ext uri="{FF2B5EF4-FFF2-40B4-BE49-F238E27FC236}">
                <a16:creationId xmlns:a16="http://schemas.microsoft.com/office/drawing/2014/main" id="{289D5EEF-B265-49EA-A7ED-8E9F4D5920F6}"/>
              </a:ext>
            </a:extLst>
          </p:cNvPr>
          <p:cNvPicPr>
            <a:picLocks noChangeAspect="1"/>
          </p:cNvPicPr>
          <p:nvPr/>
        </p:nvPicPr>
        <p:blipFill>
          <a:blip r:embed="rId2"/>
          <a:stretch>
            <a:fillRect/>
          </a:stretch>
        </p:blipFill>
        <p:spPr>
          <a:xfrm>
            <a:off x="599480" y="7086689"/>
            <a:ext cx="6540326" cy="3258314"/>
          </a:xfrm>
          <a:prstGeom prst="rect">
            <a:avLst/>
          </a:prstGeom>
        </p:spPr>
      </p:pic>
    </p:spTree>
    <p:extLst>
      <p:ext uri="{BB962C8B-B14F-4D97-AF65-F5344CB8AC3E}">
        <p14:creationId xmlns:p14="http://schemas.microsoft.com/office/powerpoint/2010/main" val="103855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Capital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giro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734706"/>
            <a:ext cx="6569274" cy="4524315"/>
          </a:xfrm>
          <a:prstGeom prst="rect">
            <a:avLst/>
          </a:prstGeom>
          <a:noFill/>
        </p:spPr>
        <p:txBody>
          <a:bodyPr wrap="square" rtlCol="0">
            <a:spAutoFit/>
          </a:bodyPr>
          <a:lstStyle/>
          <a:p>
            <a:r>
              <a:rPr lang="es-ES" sz="1800" b="1" dirty="0">
                <a:latin typeface="Calibri" panose="020F0502020204030204" pitchFamily="34" charset="0"/>
              </a:rPr>
              <a:t>Tipos de capital de giro</a:t>
            </a:r>
          </a:p>
          <a:p>
            <a:endParaRPr lang="es-ES" sz="1800" b="1" dirty="0">
              <a:latin typeface="Calibri" panose="020F0502020204030204" pitchFamily="34" charset="0"/>
            </a:endParaRPr>
          </a:p>
          <a:p>
            <a:pPr marL="285750" indent="-285750">
              <a:buFont typeface="Arial" panose="020B0604020202020204" pitchFamily="34" charset="0"/>
              <a:buChar char="•"/>
            </a:pPr>
            <a:r>
              <a:rPr lang="pt-BR" sz="1800" dirty="0">
                <a:latin typeface="Calibri" panose="020F0502020204030204" pitchFamily="34" charset="0"/>
              </a:rPr>
              <a:t>Líquido</a:t>
            </a:r>
          </a:p>
          <a:p>
            <a:r>
              <a:rPr lang="pt-BR" sz="1800" dirty="0">
                <a:latin typeface="Calibri" panose="020F0502020204030204" pitchFamily="34" charset="0"/>
              </a:rPr>
              <a:t>São os recursos financeiros da empresa que contam com rápida liquidez. </a:t>
            </a:r>
          </a:p>
          <a:p>
            <a:pPr marL="285750" indent="-285750">
              <a:buFont typeface="Arial" panose="020B0604020202020204" pitchFamily="34" charset="0"/>
              <a:buChar char="•"/>
            </a:pPr>
            <a:r>
              <a:rPr lang="pt-BR" sz="1800" dirty="0">
                <a:latin typeface="Calibri" panose="020F0502020204030204" pitchFamily="34" charset="0"/>
              </a:rPr>
              <a:t>Negativo</a:t>
            </a:r>
          </a:p>
          <a:p>
            <a:r>
              <a:rPr lang="pt-BR" sz="1800" dirty="0">
                <a:latin typeface="Calibri" panose="020F0502020204030204" pitchFamily="34" charset="0"/>
              </a:rPr>
              <a:t>Esse é um importante indicativo de que os recursos disponíveis não são suficientes para pagar os débitos existentes. A maioria das empresas já operou ou opera no negativo.</a:t>
            </a:r>
          </a:p>
          <a:p>
            <a:pPr marL="285750" indent="-285750">
              <a:buFont typeface="Arial" panose="020B0604020202020204" pitchFamily="34" charset="0"/>
              <a:buChar char="•"/>
            </a:pPr>
            <a:r>
              <a:rPr lang="pt-BR" sz="1800" dirty="0">
                <a:latin typeface="Calibri" panose="020F0502020204030204" pitchFamily="34" charset="0"/>
              </a:rPr>
              <a:t>Próprio</a:t>
            </a:r>
          </a:p>
          <a:p>
            <a:r>
              <a:rPr lang="pt-BR" sz="1800" dirty="0">
                <a:latin typeface="Calibri" panose="020F0502020204030204" pitchFamily="34" charset="0"/>
              </a:rPr>
              <a:t>É o recurso que a empresa possui sem a necessidade de empréstimo. </a:t>
            </a:r>
          </a:p>
          <a:p>
            <a:pPr marL="285750" indent="-285750">
              <a:buFont typeface="Arial" panose="020B0604020202020204" pitchFamily="34" charset="0"/>
              <a:buChar char="•"/>
            </a:pPr>
            <a:r>
              <a:rPr lang="pt-BR" sz="1800" dirty="0">
                <a:latin typeface="Calibri" panose="020F0502020204030204" pitchFamily="34" charset="0"/>
              </a:rPr>
              <a:t>Associado a investimento </a:t>
            </a:r>
          </a:p>
          <a:p>
            <a:r>
              <a:rPr lang="pt-BR" sz="1800" dirty="0">
                <a:latin typeface="Calibri" panose="020F0502020204030204" pitchFamily="34" charset="0"/>
              </a:rPr>
              <a:t>São recursos normalmente utilizado  quando a empresa precisa comprar equipamentos. É um recurso destinado a cobrir despesas com um investimento específico. </a:t>
            </a:r>
          </a:p>
        </p:txBody>
      </p:sp>
      <p:sp>
        <p:nvSpPr>
          <p:cNvPr id="8" name="TextBox 51">
            <a:extLst>
              <a:ext uri="{FF2B5EF4-FFF2-40B4-BE49-F238E27FC236}">
                <a16:creationId xmlns:a16="http://schemas.microsoft.com/office/drawing/2014/main" id="{14100D21-B881-46A6-9810-7DB3A93F07BB}"/>
              </a:ext>
            </a:extLst>
          </p:cNvPr>
          <p:cNvSpPr txBox="1"/>
          <p:nvPr/>
        </p:nvSpPr>
        <p:spPr>
          <a:xfrm>
            <a:off x="3738332" y="7016702"/>
            <a:ext cx="3194170" cy="2462213"/>
          </a:xfrm>
          <a:prstGeom prst="rect">
            <a:avLst/>
          </a:prstGeom>
          <a:noFill/>
        </p:spPr>
        <p:txBody>
          <a:bodyPr wrap="square" rtlCol="0">
            <a:spAutoFit/>
          </a:bodyPr>
          <a:lstStyle/>
          <a:p>
            <a:pPr algn="just"/>
            <a:r>
              <a:rPr lang="pt-BR" sz="1400" dirty="0">
                <a:latin typeface="Calibri" panose="020F0502020204030204" pitchFamily="34" charset="0"/>
              </a:rPr>
              <a:t>Ainda precisamos calcular o valor do capital de giro que será necessário. Para isso precisamos aferir o custo fixo, o custo variável e fazer uma média diária, e somar pela quantidade de dias que o capital de giro se faz necessário. Seguindo o exemplo, se o custo médio diário for de R$ 200,00 e a quantidade de dias for 75, o resultado seria de 15 mil reais. Com esse valor a empresa consegue manter suas finanças em dia. </a:t>
            </a:r>
            <a:endParaRPr lang="pt-BR" sz="1400" dirty="0"/>
          </a:p>
        </p:txBody>
      </p:sp>
      <p:sp>
        <p:nvSpPr>
          <p:cNvPr id="10" name="TextBox 51">
            <a:extLst>
              <a:ext uri="{FF2B5EF4-FFF2-40B4-BE49-F238E27FC236}">
                <a16:creationId xmlns:a16="http://schemas.microsoft.com/office/drawing/2014/main" id="{211C0612-4337-45AD-89D3-6B6CB28E63D4}"/>
              </a:ext>
            </a:extLst>
          </p:cNvPr>
          <p:cNvSpPr txBox="1"/>
          <p:nvPr/>
        </p:nvSpPr>
        <p:spPr>
          <a:xfrm>
            <a:off x="453693" y="7007907"/>
            <a:ext cx="3125729" cy="2462213"/>
          </a:xfrm>
          <a:prstGeom prst="rect">
            <a:avLst/>
          </a:prstGeom>
          <a:noFill/>
        </p:spPr>
        <p:txBody>
          <a:bodyPr wrap="square" rtlCol="0">
            <a:spAutoFit/>
          </a:bodyPr>
          <a:lstStyle/>
          <a:p>
            <a:pPr algn="just"/>
            <a:r>
              <a:rPr lang="pt-BR" sz="1400" dirty="0">
                <a:latin typeface="Calibri" panose="020F0502020204030204" pitchFamily="34" charset="0"/>
              </a:rPr>
              <a:t>Primeiro calcule o prazo médio de contas que você tem para pagar. Se a metade dos pagamentos forem para 15 dias e a outra metade forem para 45 dias, estão sua média é de 30 dias. Depois calcule o prazo médio que seus clientes levam para te pagar. Se forem de 3 meses, por exemplo, ou seja 90 dias e seu pagamentos vencem em 15, você vai precisar de capital de giro para cobrir esses 75 dias. </a:t>
            </a:r>
          </a:p>
        </p:txBody>
      </p:sp>
      <p:sp>
        <p:nvSpPr>
          <p:cNvPr id="21" name="CaixaDeTexto 20">
            <a:extLst>
              <a:ext uri="{FF2B5EF4-FFF2-40B4-BE49-F238E27FC236}">
                <a16:creationId xmlns:a16="http://schemas.microsoft.com/office/drawing/2014/main" id="{E36D3482-596E-41B2-8D5F-68F8FC559573}"/>
              </a:ext>
            </a:extLst>
          </p:cNvPr>
          <p:cNvSpPr txBox="1"/>
          <p:nvPr/>
        </p:nvSpPr>
        <p:spPr>
          <a:xfrm>
            <a:off x="438380" y="6425841"/>
            <a:ext cx="7465324" cy="369332"/>
          </a:xfrm>
          <a:prstGeom prst="rect">
            <a:avLst/>
          </a:prstGeom>
          <a:noFill/>
        </p:spPr>
        <p:txBody>
          <a:bodyPr wrap="square">
            <a:spAutoFit/>
          </a:bodyPr>
          <a:lstStyle/>
          <a:p>
            <a:r>
              <a:rPr lang="pt-BR" sz="1800" b="1" dirty="0">
                <a:latin typeface="Calibri" panose="020F0502020204030204" pitchFamily="34" charset="0"/>
              </a:rPr>
              <a:t>Cálculo do capital de giro</a:t>
            </a:r>
          </a:p>
        </p:txBody>
      </p:sp>
    </p:spTree>
    <p:extLst>
      <p:ext uri="{BB962C8B-B14F-4D97-AF65-F5344CB8AC3E}">
        <p14:creationId xmlns:p14="http://schemas.microsoft.com/office/powerpoint/2010/main" val="138762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Capital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giro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1639170"/>
            <a:ext cx="6569274" cy="2031325"/>
          </a:xfrm>
          <a:prstGeom prst="rect">
            <a:avLst/>
          </a:prstGeom>
          <a:noFill/>
        </p:spPr>
        <p:txBody>
          <a:bodyPr wrap="square" rtlCol="0">
            <a:spAutoFit/>
          </a:bodyPr>
          <a:lstStyle/>
          <a:p>
            <a:pPr algn="just"/>
            <a:r>
              <a:rPr lang="pt-BR" sz="1800" dirty="0">
                <a:latin typeface="Calibri" panose="020F0502020204030204" pitchFamily="34" charset="0"/>
              </a:rPr>
              <a:t>Outra questão que precisa ser considerada é o valor do estoque. Será preciso saber as quantidades mínimas das mercadorias no estoque até a próxima reposição. Com o saldo do valor de custo do seu estoque na quantidade mínima, somando ao valor em dinheiro necessário para liquidar os pagamentos no período entre os pagamentos aos fornecedores e recebimentos dos clientes, temos então o capital de giro. </a:t>
            </a:r>
          </a:p>
        </p:txBody>
      </p:sp>
      <p:sp>
        <p:nvSpPr>
          <p:cNvPr id="66" name="TextBox 65">
            <a:extLst>
              <a:ext uri="{FF2B5EF4-FFF2-40B4-BE49-F238E27FC236}">
                <a16:creationId xmlns:a16="http://schemas.microsoft.com/office/drawing/2014/main" id="{39E4EEE2-A095-FD4A-A460-A5E4CAC0551F}"/>
              </a:ext>
            </a:extLst>
          </p:cNvPr>
          <p:cNvSpPr txBox="1"/>
          <p:nvPr/>
        </p:nvSpPr>
        <p:spPr>
          <a:xfrm>
            <a:off x="526845" y="5414146"/>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Dicas para fazer a gestão de giro de estoque de forma eficiente</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53693" y="5538639"/>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73">
            <a:extLst>
              <a:ext uri="{FF2B5EF4-FFF2-40B4-BE49-F238E27FC236}">
                <a16:creationId xmlns:a16="http://schemas.microsoft.com/office/drawing/2014/main" id="{AA9DE3F0-3532-4492-9DA6-BE5B547D69B9}"/>
              </a:ext>
            </a:extLst>
          </p:cNvPr>
          <p:cNvCxnSpPr>
            <a:cxnSpLocks/>
          </p:cNvCxnSpPr>
          <p:nvPr/>
        </p:nvCxnSpPr>
        <p:spPr>
          <a:xfrm>
            <a:off x="526845" y="5382056"/>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BBDE46C4-D0D4-49B7-98D1-412EAC66C640}"/>
              </a:ext>
            </a:extLst>
          </p:cNvPr>
          <p:cNvSpPr txBox="1"/>
          <p:nvPr/>
        </p:nvSpPr>
        <p:spPr>
          <a:xfrm>
            <a:off x="438862" y="3787611"/>
            <a:ext cx="6569274" cy="1477328"/>
          </a:xfrm>
          <a:prstGeom prst="rect">
            <a:avLst/>
          </a:prstGeom>
          <a:noFill/>
        </p:spPr>
        <p:txBody>
          <a:bodyPr wrap="square">
            <a:spAutoFit/>
          </a:bodyPr>
          <a:lstStyle/>
          <a:p>
            <a:r>
              <a:rPr lang="pt-BR" sz="1800" b="1" dirty="0">
                <a:latin typeface="Calibri" panose="020F0502020204030204" pitchFamily="34" charset="0"/>
              </a:rPr>
              <a:t>A fórmula do capital de giro líquido</a:t>
            </a:r>
            <a:r>
              <a:rPr lang="pt-BR" sz="1800" dirty="0">
                <a:latin typeface="Calibri" panose="020F0502020204030204" pitchFamily="34" charset="0"/>
              </a:rPr>
              <a:t>: CGL = AC – PC </a:t>
            </a:r>
          </a:p>
          <a:p>
            <a:r>
              <a:rPr lang="pt-BR" sz="1800" b="1" dirty="0">
                <a:latin typeface="Calibri" panose="020F0502020204030204" pitchFamily="34" charset="0"/>
              </a:rPr>
              <a:t>AC: ativo circulante </a:t>
            </a:r>
            <a:r>
              <a:rPr lang="pt-BR" sz="1800" dirty="0">
                <a:latin typeface="Calibri" panose="020F0502020204030204" pitchFamily="34" charset="0"/>
              </a:rPr>
              <a:t>(caixa, bancos, aplicações financeiras, contas a receber, etc.) </a:t>
            </a:r>
          </a:p>
          <a:p>
            <a:r>
              <a:rPr lang="pt-BR" sz="1800" b="1" dirty="0">
                <a:latin typeface="Calibri" panose="020F0502020204030204" pitchFamily="34" charset="0"/>
              </a:rPr>
              <a:t>PC: passivo circulante </a:t>
            </a:r>
            <a:r>
              <a:rPr lang="pt-BR" sz="1800" dirty="0">
                <a:latin typeface="Calibri" panose="020F0502020204030204" pitchFamily="34" charset="0"/>
              </a:rPr>
              <a:t>(fornecedores, contas a pagar, empréstimos, etc.) </a:t>
            </a:r>
          </a:p>
        </p:txBody>
      </p:sp>
      <p:sp>
        <p:nvSpPr>
          <p:cNvPr id="16" name="CaixaDeTexto 15">
            <a:extLst>
              <a:ext uri="{FF2B5EF4-FFF2-40B4-BE49-F238E27FC236}">
                <a16:creationId xmlns:a16="http://schemas.microsoft.com/office/drawing/2014/main" id="{FB09954D-7EC5-4E0E-A33B-8E2972032CA7}"/>
              </a:ext>
            </a:extLst>
          </p:cNvPr>
          <p:cNvSpPr txBox="1"/>
          <p:nvPr/>
        </p:nvSpPr>
        <p:spPr>
          <a:xfrm>
            <a:off x="334552" y="5861100"/>
            <a:ext cx="6967000" cy="3970318"/>
          </a:xfrm>
          <a:prstGeom prst="rect">
            <a:avLst/>
          </a:prstGeom>
          <a:noFill/>
        </p:spPr>
        <p:txBody>
          <a:bodyPr wrap="square">
            <a:spAutoFit/>
          </a:bodyPr>
          <a:lstStyle/>
          <a:p>
            <a:pPr marL="285750" indent="-285750">
              <a:buFont typeface="Arial" panose="020B0604020202020204" pitchFamily="34" charset="0"/>
              <a:buChar char="•"/>
            </a:pPr>
            <a:r>
              <a:rPr lang="pt-BR" sz="1800" dirty="0">
                <a:latin typeface="Calibri" panose="020F0502020204030204" pitchFamily="34" charset="0"/>
              </a:rPr>
              <a:t>Evite a todo custo a inadimplência. Se estiver complicado cumprir com os pagamentos, tente negociar prazos mais longos. </a:t>
            </a:r>
          </a:p>
          <a:p>
            <a:pPr marL="285750" indent="-285750">
              <a:buFont typeface="Arial" panose="020B0604020202020204" pitchFamily="34" charset="0"/>
              <a:buChar char="•"/>
            </a:pPr>
            <a:r>
              <a:rPr lang="pt-BR" sz="1800" dirty="0">
                <a:latin typeface="Calibri" panose="020F0502020204030204" pitchFamily="34" charset="0"/>
              </a:rPr>
              <a:t>É essencial cortar os gastos ao máximo. Normalmente as empresas acostumam com processos e não buscam renovação. </a:t>
            </a:r>
          </a:p>
          <a:p>
            <a:pPr marL="285750" indent="-285750">
              <a:buFont typeface="Arial" panose="020B0604020202020204" pitchFamily="34" charset="0"/>
              <a:buChar char="•"/>
            </a:pPr>
            <a:r>
              <a:rPr lang="pt-BR" sz="1800" dirty="0">
                <a:latin typeface="Calibri" panose="020F0502020204030204" pitchFamily="34" charset="0"/>
              </a:rPr>
              <a:t>Cuidado com a inadimplência. Você precisa ter um sistema de gestão que faça uma boa gestão de recebíveis. A inadimplência pode minar seu capital de giro e até chegar a um volume que prejudique a saúdo da sua empresa. </a:t>
            </a:r>
          </a:p>
          <a:p>
            <a:pPr marL="285750" indent="-285750">
              <a:buFont typeface="Arial" panose="020B0604020202020204" pitchFamily="34" charset="0"/>
              <a:buChar char="•"/>
            </a:pPr>
            <a:r>
              <a:rPr lang="pt-BR" sz="1800" dirty="0">
                <a:latin typeface="Calibri" panose="020F0502020204030204" pitchFamily="34" charset="0"/>
              </a:rPr>
              <a:t>Recompense os bons pagadores. Quem paga à vista pode ter um desconto ou um brinde.</a:t>
            </a:r>
          </a:p>
          <a:p>
            <a:pPr marL="285750" indent="-285750">
              <a:buFont typeface="Arial" panose="020B0604020202020204" pitchFamily="34" charset="0"/>
              <a:buChar char="•"/>
            </a:pPr>
            <a:r>
              <a:rPr lang="pt-BR" sz="1800" dirty="0">
                <a:latin typeface="Calibri" panose="020F0502020204030204" pitchFamily="34" charset="0"/>
              </a:rPr>
              <a:t>Cuidado com as taxas de juros no caso de empréstimos e antecipações. Só faça essas ações de for realmente necessário. </a:t>
            </a:r>
          </a:p>
          <a:p>
            <a:pPr marL="285750" indent="-285750">
              <a:buFont typeface="Arial" panose="020B0604020202020204" pitchFamily="34" charset="0"/>
              <a:buChar char="•"/>
            </a:pPr>
            <a:r>
              <a:rPr lang="pt-BR" sz="1800" dirty="0">
                <a:latin typeface="Calibri" panose="020F0502020204030204" pitchFamily="34" charset="0"/>
              </a:rPr>
              <a:t>Utilize um sistema de gestão que integre as suas vendas e compras, assim como o financeiro e controle o estoque. Quanto antes melhor.</a:t>
            </a:r>
          </a:p>
        </p:txBody>
      </p:sp>
    </p:spTree>
    <p:extLst>
      <p:ext uri="{BB962C8B-B14F-4D97-AF65-F5344CB8AC3E}">
        <p14:creationId xmlns:p14="http://schemas.microsoft.com/office/powerpoint/2010/main" val="113740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Analise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rentabilidade</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1200329"/>
          </a:xfrm>
          <a:prstGeom prst="rect">
            <a:avLst/>
          </a:prstGeom>
          <a:noFill/>
        </p:spPr>
        <p:txBody>
          <a:bodyPr wrap="square" rtlCol="0">
            <a:spAutoFit/>
          </a:bodyPr>
          <a:lstStyle/>
          <a:p>
            <a:r>
              <a:rPr lang="pt-BR" sz="1800" dirty="0">
                <a:latin typeface="Calibri" panose="020F0502020204030204" pitchFamily="34" charset="0"/>
              </a:rPr>
              <a:t>Existem diversos índices de rentabilidade que mostram o quanto uma empresa está dando de retorno financeiro. Para isso, existem os índices que criam métricas para apurar resultados que podem ser mensurados para que os gestores busquem os melhores caminhos. </a:t>
            </a:r>
          </a:p>
        </p:txBody>
      </p:sp>
      <p:cxnSp>
        <p:nvCxnSpPr>
          <p:cNvPr id="16" name="Conector reto 15">
            <a:extLst>
              <a:ext uri="{FF2B5EF4-FFF2-40B4-BE49-F238E27FC236}">
                <a16:creationId xmlns:a16="http://schemas.microsoft.com/office/drawing/2014/main" id="{09292C9E-E356-405E-A323-756C6A8C411F}"/>
              </a:ext>
            </a:extLst>
          </p:cNvPr>
          <p:cNvCxnSpPr>
            <a:cxnSpLocks/>
          </p:cNvCxnSpPr>
          <p:nvPr/>
        </p:nvCxnSpPr>
        <p:spPr>
          <a:xfrm>
            <a:off x="458023" y="2805590"/>
            <a:ext cx="0" cy="60635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CaixaDeTexto 17">
            <a:extLst>
              <a:ext uri="{FF2B5EF4-FFF2-40B4-BE49-F238E27FC236}">
                <a16:creationId xmlns:a16="http://schemas.microsoft.com/office/drawing/2014/main" id="{05AB0222-F489-4996-8DB0-34A4E41C99BD}"/>
              </a:ext>
            </a:extLst>
          </p:cNvPr>
          <p:cNvSpPr txBox="1"/>
          <p:nvPr/>
        </p:nvSpPr>
        <p:spPr>
          <a:xfrm>
            <a:off x="518832" y="2691363"/>
            <a:ext cx="6569274" cy="830997"/>
          </a:xfrm>
          <a:prstGeom prst="rect">
            <a:avLst/>
          </a:prstGeom>
          <a:noFill/>
        </p:spPr>
        <p:txBody>
          <a:bodyPr wrap="square">
            <a:spAutoFit/>
          </a:bodyPr>
          <a:lstStyle/>
          <a:p>
            <a:pPr algn="just"/>
            <a:r>
              <a:rPr lang="pt-BR" sz="2400" dirty="0">
                <a:solidFill>
                  <a:schemeClr val="accent2">
                    <a:lumMod val="75000"/>
                  </a:schemeClr>
                </a:solidFill>
                <a:latin typeface="Calibri" panose="020F0502020204030204" pitchFamily="34" charset="0"/>
              </a:rPr>
              <a:t>Quanto maior a empresa, mais processos são utilizados e mais difícil se torna aferir os valores</a:t>
            </a:r>
            <a:r>
              <a:rPr lang="pt-BR" sz="2400" dirty="0">
                <a:solidFill>
                  <a:schemeClr val="accent2">
                    <a:lumMod val="75000"/>
                  </a:schemeClr>
                </a:solidFill>
              </a:rPr>
              <a:t>. </a:t>
            </a:r>
          </a:p>
        </p:txBody>
      </p:sp>
      <p:sp>
        <p:nvSpPr>
          <p:cNvPr id="2" name="TextBox 51">
            <a:extLst>
              <a:ext uri="{FF2B5EF4-FFF2-40B4-BE49-F238E27FC236}">
                <a16:creationId xmlns:a16="http://schemas.microsoft.com/office/drawing/2014/main" id="{F09AA989-6807-44A2-8C0C-FCC64A25CF4F}"/>
              </a:ext>
            </a:extLst>
          </p:cNvPr>
          <p:cNvSpPr txBox="1"/>
          <p:nvPr/>
        </p:nvSpPr>
        <p:spPr>
          <a:xfrm>
            <a:off x="529477" y="3919530"/>
            <a:ext cx="6569274" cy="5078313"/>
          </a:xfrm>
          <a:prstGeom prst="rect">
            <a:avLst/>
          </a:prstGeom>
          <a:noFill/>
        </p:spPr>
        <p:txBody>
          <a:bodyPr wrap="square" rtlCol="0">
            <a:spAutoFit/>
          </a:bodyPr>
          <a:lstStyle/>
          <a:p>
            <a:r>
              <a:rPr lang="pt-BR" sz="1800" b="1" dirty="0">
                <a:latin typeface="Calibri" panose="020F0502020204030204" pitchFamily="34" charset="0"/>
              </a:rPr>
              <a:t>Esses são os principais demonstrativos de resultados:</a:t>
            </a:r>
          </a:p>
          <a:p>
            <a:endParaRPr lang="pt-BR" sz="1800" dirty="0">
              <a:latin typeface="Calibri" panose="020F0502020204030204" pitchFamily="34" charset="0"/>
            </a:endParaRPr>
          </a:p>
          <a:p>
            <a:pPr marL="285750" indent="-285750">
              <a:buFont typeface="Arial" panose="020B0604020202020204" pitchFamily="34" charset="0"/>
              <a:buChar char="•"/>
            </a:pPr>
            <a:r>
              <a:rPr lang="pt-BR" sz="1800" b="1" dirty="0">
                <a:latin typeface="Calibri" panose="020F0502020204030204" pitchFamily="34" charset="0"/>
              </a:rPr>
              <a:t>Retorno sobre os ativos (ROA)</a:t>
            </a:r>
          </a:p>
          <a:p>
            <a:r>
              <a:rPr lang="pt-BR" sz="1800" dirty="0">
                <a:latin typeface="Calibri" panose="020F0502020204030204" pitchFamily="34" charset="0"/>
              </a:rPr>
              <a:t>Ele busca demonstrar quais foram os ganhos gerados por uma empresa a partir de todo o capital investido. Ele dá uma ideia da eficiência de uma empresa em converter ativos e dinheiro. Com o ROA o empreendedor ou investidor sabe qual a capacidade da empresa em converter investimento em retorno líquido.</a:t>
            </a:r>
          </a:p>
          <a:p>
            <a:r>
              <a:rPr lang="pt-BR" sz="1800" dirty="0">
                <a:latin typeface="Calibri" panose="020F0502020204030204" pitchFamily="34" charset="0"/>
              </a:rPr>
              <a:t>ROA = lucro operacional / ativo total</a:t>
            </a:r>
          </a:p>
          <a:p>
            <a:endParaRPr lang="pt" sz="1800" dirty="0">
              <a:latin typeface="Calibri" panose="020F0502020204030204" pitchFamily="34" charset="0"/>
            </a:endParaRPr>
          </a:p>
          <a:p>
            <a:pPr marL="285750" indent="-285750">
              <a:buFont typeface="Arial" panose="020B0604020202020204" pitchFamily="34" charset="0"/>
              <a:buChar char="•"/>
            </a:pPr>
            <a:r>
              <a:rPr lang="pt-BR" sz="1800" b="1" dirty="0">
                <a:latin typeface="Calibri" panose="020F0502020204030204" pitchFamily="34" charset="0"/>
              </a:rPr>
              <a:t>Retorno sobre o investimento (ROI)</a:t>
            </a:r>
          </a:p>
          <a:p>
            <a:r>
              <a:rPr lang="pt-BR" sz="1800" dirty="0">
                <a:latin typeface="Calibri" panose="020F0502020204030204" pitchFamily="34" charset="0"/>
              </a:rPr>
              <a:t>ROI é a sigla em inglês para Retorno Sobre o Investimento. Esta é uma métrica usada para saber quanto a empresa ganhou com investimentos. Mede o poder de ganho da empresa. É muito utilizado para saber qual o retorno um investimento terá em um negócio. Para calcular o ROI, basta aferir a receita total, subtrair dela os custos e dividir esse resultado também pelos custos.</a:t>
            </a:r>
          </a:p>
          <a:p>
            <a:r>
              <a:rPr lang="pt-BR" sz="1800" dirty="0">
                <a:latin typeface="Calibri" panose="020F0502020204030204" pitchFamily="34" charset="0"/>
              </a:rPr>
              <a:t>ROI = lucro líquido / ativo total</a:t>
            </a:r>
          </a:p>
        </p:txBody>
      </p:sp>
    </p:spTree>
    <p:extLst>
      <p:ext uri="{BB962C8B-B14F-4D97-AF65-F5344CB8AC3E}">
        <p14:creationId xmlns:p14="http://schemas.microsoft.com/office/powerpoint/2010/main" val="3885288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Analise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rentabilidade</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A7BADDF3-8608-4A74-98B4-62BA052ECCE5}"/>
              </a:ext>
            </a:extLst>
          </p:cNvPr>
          <p:cNvSpPr txBox="1"/>
          <p:nvPr/>
        </p:nvSpPr>
        <p:spPr>
          <a:xfrm>
            <a:off x="311587" y="1905704"/>
            <a:ext cx="6780336" cy="8402300"/>
          </a:xfrm>
          <a:prstGeom prst="rect">
            <a:avLst/>
          </a:prstGeom>
          <a:noFill/>
        </p:spPr>
        <p:txBody>
          <a:bodyPr wrap="square">
            <a:spAutoFit/>
          </a:bodyPr>
          <a:lstStyle/>
          <a:p>
            <a:pPr marL="285750" indent="-285750">
              <a:buFont typeface="Arial" panose="020B0604020202020204" pitchFamily="34" charset="0"/>
              <a:buChar char="•"/>
            </a:pPr>
            <a:r>
              <a:rPr lang="pt-BR" sz="1800" b="1" dirty="0">
                <a:latin typeface="Calibri" panose="020F0502020204030204" pitchFamily="34" charset="0"/>
              </a:rPr>
              <a:t>Retorno sobre o patrimônio líquido (ROE)</a:t>
            </a:r>
          </a:p>
          <a:p>
            <a:pPr algn="just"/>
            <a:r>
              <a:rPr lang="pt-BR" sz="1800" dirty="0" err="1">
                <a:latin typeface="Calibri" panose="020F0502020204030204" pitchFamily="34" charset="0"/>
              </a:rPr>
              <a:t>Return</a:t>
            </a:r>
            <a:r>
              <a:rPr lang="pt-BR" sz="1800" dirty="0">
                <a:latin typeface="Calibri" panose="020F0502020204030204" pitchFamily="34" charset="0"/>
              </a:rPr>
              <a:t> </a:t>
            </a:r>
            <a:r>
              <a:rPr lang="pt-BR" sz="1800" dirty="0" err="1">
                <a:latin typeface="Calibri" panose="020F0502020204030204" pitchFamily="34" charset="0"/>
              </a:rPr>
              <a:t>On</a:t>
            </a:r>
            <a:r>
              <a:rPr lang="pt-BR" sz="1800" dirty="0">
                <a:latin typeface="Calibri" panose="020F0502020204030204" pitchFamily="34" charset="0"/>
              </a:rPr>
              <a:t> </a:t>
            </a:r>
            <a:r>
              <a:rPr lang="pt-BR" sz="1800" dirty="0" err="1">
                <a:latin typeface="Calibri" panose="020F0502020204030204" pitchFamily="34" charset="0"/>
              </a:rPr>
              <a:t>Equity</a:t>
            </a:r>
            <a:r>
              <a:rPr lang="pt-BR" sz="1800" dirty="0">
                <a:latin typeface="Calibri" panose="020F0502020204030204" pitchFamily="34" charset="0"/>
              </a:rPr>
              <a:t> (ROE), é um indicador financeiro que se refere à capacidade de uma empresa em agregar valor a ela mesma utilizando os seus próprios recursos. O ROE é frequentemente utilizado por investidores, acionistas, financeiras, e outras entidades para acompanhar o potencial e estabilidade de uma empresa. Para se calcular o ROE, multiplica-se a margem líquida de uma empresa por seu giro de ativos e pela sua alavancagem financeira</a:t>
            </a:r>
          </a:p>
          <a:p>
            <a:pPr algn="just"/>
            <a:r>
              <a:rPr lang="pt-BR" sz="1800" dirty="0">
                <a:latin typeface="Calibri" panose="020F0502020204030204" pitchFamily="34" charset="0"/>
              </a:rPr>
              <a:t>ROE = lucro líquido / patrimônio líquido</a:t>
            </a:r>
          </a:p>
          <a:p>
            <a:pPr algn="just"/>
            <a:endParaRPr lang="pt" sz="1800" dirty="0">
              <a:latin typeface="Calibri" panose="020F0502020204030204" pitchFamily="34" charset="0"/>
            </a:endParaRPr>
          </a:p>
          <a:p>
            <a:pPr marL="285750" indent="-285750" algn="just">
              <a:buFont typeface="Arial" panose="020B0604020202020204" pitchFamily="34" charset="0"/>
              <a:buChar char="•"/>
            </a:pPr>
            <a:r>
              <a:rPr lang="pt-BR" sz="1800" b="1" dirty="0">
                <a:latin typeface="Calibri" panose="020F0502020204030204" pitchFamily="34" charset="0"/>
              </a:rPr>
              <a:t>Análise de lucratividade</a:t>
            </a:r>
          </a:p>
          <a:p>
            <a:pPr algn="just"/>
            <a:r>
              <a:rPr lang="pt-BR" sz="1800" dirty="0">
                <a:latin typeface="Calibri" panose="020F0502020204030204" pitchFamily="34" charset="0"/>
              </a:rPr>
              <a:t>Diferente da rentabilidade que mostra o retorno que uma empresa está dando em relação ao valor investido, a lucratividade busca aferir o valor calculado pelas despesas e receitas em um determinado período.  </a:t>
            </a:r>
          </a:p>
          <a:p>
            <a:pPr algn="just"/>
            <a:r>
              <a:rPr lang="pt-BR" sz="1800" dirty="0">
                <a:latin typeface="Calibri" panose="020F0502020204030204" pitchFamily="34" charset="0"/>
              </a:rPr>
              <a:t>As principais métricas para aferir as margens de lucratividade são:</a:t>
            </a:r>
          </a:p>
          <a:p>
            <a:pPr algn="just"/>
            <a:endParaRPr lang="pt-BR" dirty="0">
              <a:latin typeface="Calibri" panose="020F0502020204030204" pitchFamily="34" charset="0"/>
            </a:endParaRPr>
          </a:p>
          <a:p>
            <a:pPr marL="285750" indent="-285750" algn="just">
              <a:buFont typeface="Arial" panose="020B0604020202020204" pitchFamily="34" charset="0"/>
              <a:buChar char="•"/>
            </a:pPr>
            <a:r>
              <a:rPr lang="pt-BR" sz="1800" b="1" dirty="0">
                <a:latin typeface="Calibri" panose="020F0502020204030204" pitchFamily="34" charset="0"/>
              </a:rPr>
              <a:t>Margem bruta</a:t>
            </a:r>
          </a:p>
          <a:p>
            <a:pPr algn="just"/>
            <a:r>
              <a:rPr lang="pt-BR" sz="1800" dirty="0">
                <a:latin typeface="Calibri" panose="020F0502020204030204" pitchFamily="34" charset="0"/>
              </a:rPr>
              <a:t>É o índice de lucratividade que relaciona o lucro bruto com a receita líquida. O lucro bruto é a diferença entre o faturado e o custo de fazer o produto ou prover o serviço, antes de deduzir overheads, folha de pagamento, impostos, e pagamento de juros. </a:t>
            </a:r>
          </a:p>
          <a:p>
            <a:pPr algn="just"/>
            <a:r>
              <a:rPr lang="pt-BR" sz="1800" dirty="0">
                <a:latin typeface="Calibri" panose="020F0502020204030204" pitchFamily="34" charset="0"/>
              </a:rPr>
              <a:t>Lucro bruto = receitas Totais - Custos variáveis</a:t>
            </a:r>
          </a:p>
          <a:p>
            <a:pPr algn="just"/>
            <a:r>
              <a:rPr lang="pt-BR" sz="1800" dirty="0">
                <a:latin typeface="Calibri" panose="020F0502020204030204" pitchFamily="34" charset="0"/>
              </a:rPr>
              <a:t>Margem bruta = lucro bruto / vendas</a:t>
            </a:r>
          </a:p>
          <a:p>
            <a:pPr algn="just"/>
            <a:endParaRPr lang="pt-BR" dirty="0">
              <a:latin typeface="Calibri" panose="020F0502020204030204" pitchFamily="34" charset="0"/>
            </a:endParaRPr>
          </a:p>
          <a:p>
            <a:pPr marL="285750" indent="-285750" algn="just">
              <a:buFont typeface="Arial" panose="020B0604020202020204" pitchFamily="34" charset="0"/>
              <a:buChar char="•"/>
            </a:pPr>
            <a:r>
              <a:rPr lang="pt-BR" sz="1800" b="1" dirty="0">
                <a:latin typeface="Calibri" panose="020F0502020204030204" pitchFamily="34" charset="0"/>
              </a:rPr>
              <a:t>Margem operacional</a:t>
            </a:r>
          </a:p>
          <a:p>
            <a:pPr algn="just"/>
            <a:r>
              <a:rPr lang="pt-BR" sz="1800" dirty="0">
                <a:latin typeface="Calibri" panose="020F0502020204030204" pitchFamily="34" charset="0"/>
              </a:rPr>
              <a:t>É o índice de lucratividade que relaciona o lucro operacional com a receita líquida. O operacional é o lucro antes de Juros e Imposto de Renda ou LAJIR. </a:t>
            </a:r>
          </a:p>
          <a:p>
            <a:pPr algn="just"/>
            <a:r>
              <a:rPr lang="pt-BR" sz="1800" dirty="0">
                <a:latin typeface="Calibri" panose="020F0502020204030204" pitchFamily="34" charset="0"/>
              </a:rPr>
              <a:t>Lucro operacional = Receita – despesas operacionais</a:t>
            </a:r>
          </a:p>
          <a:p>
            <a:pPr algn="just"/>
            <a:r>
              <a:rPr lang="pt-BR" sz="1800" dirty="0">
                <a:latin typeface="Calibri" panose="020F0502020204030204" pitchFamily="34" charset="0"/>
              </a:rPr>
              <a:t>Margem operacional = lucro operacional / vendas</a:t>
            </a:r>
          </a:p>
        </p:txBody>
      </p:sp>
      <p:sp>
        <p:nvSpPr>
          <p:cNvPr id="4" name="TextBox 65">
            <a:extLst>
              <a:ext uri="{FF2B5EF4-FFF2-40B4-BE49-F238E27FC236}">
                <a16:creationId xmlns:a16="http://schemas.microsoft.com/office/drawing/2014/main" id="{8FFDE5A9-A58B-41F6-85A4-B871DBC14A81}"/>
              </a:ext>
            </a:extLst>
          </p:cNvPr>
          <p:cNvSpPr txBox="1"/>
          <p:nvPr/>
        </p:nvSpPr>
        <p:spPr>
          <a:xfrm>
            <a:off x="453693" y="1516569"/>
            <a:ext cx="6364274" cy="322461"/>
          </a:xfrm>
          <a:prstGeom prst="rect">
            <a:avLst/>
          </a:prstGeom>
          <a:noFill/>
        </p:spPr>
        <p:txBody>
          <a:bodyPr wrap="square" rtlCol="0">
            <a:spAutoFit/>
          </a:bodyPr>
          <a:lstStyle/>
          <a:p>
            <a:pPr>
              <a:lnSpc>
                <a:spcPts val="1880"/>
              </a:lnSpc>
            </a:pPr>
            <a:r>
              <a:rPr lang="pt-BR" sz="1400" b="1" dirty="0">
                <a:solidFill>
                  <a:schemeClr val="tx1">
                    <a:lumMod val="95000"/>
                    <a:lumOff val="5000"/>
                  </a:schemeClr>
                </a:solidFill>
                <a:latin typeface="Calibri" panose="020F0502020204030204" pitchFamily="34" charset="0"/>
                <a:cs typeface="Calibri" panose="020F0502020204030204" pitchFamily="34" charset="0"/>
              </a:rPr>
              <a:t>Principais demonstrativos de resultados</a:t>
            </a:r>
            <a:endParaRPr lang="pt-BR" sz="1400" b="1" dirty="0">
              <a:latin typeface="Calibri" panose="020F0502020204030204" pitchFamily="34" charset="0"/>
            </a:endParaRPr>
          </a:p>
        </p:txBody>
      </p:sp>
      <p:sp>
        <p:nvSpPr>
          <p:cNvPr id="5" name="Овал 67">
            <a:extLst>
              <a:ext uri="{FF2B5EF4-FFF2-40B4-BE49-F238E27FC236}">
                <a16:creationId xmlns:a16="http://schemas.microsoft.com/office/drawing/2014/main" id="{EBE2B471-B6A1-4D7F-9673-53043318F6D3}"/>
              </a:ext>
            </a:extLst>
          </p:cNvPr>
          <p:cNvSpPr/>
          <p:nvPr/>
        </p:nvSpPr>
        <p:spPr>
          <a:xfrm>
            <a:off x="380541" y="1641062"/>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8043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Analise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rentabilidade</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A7BADDF3-8608-4A74-98B4-62BA052ECCE5}"/>
              </a:ext>
            </a:extLst>
          </p:cNvPr>
          <p:cNvSpPr txBox="1"/>
          <p:nvPr/>
        </p:nvSpPr>
        <p:spPr>
          <a:xfrm>
            <a:off x="311587" y="1905704"/>
            <a:ext cx="6780336" cy="8679299"/>
          </a:xfrm>
          <a:prstGeom prst="rect">
            <a:avLst/>
          </a:prstGeom>
          <a:noFill/>
        </p:spPr>
        <p:txBody>
          <a:bodyPr wrap="square">
            <a:spAutoFit/>
          </a:bodyPr>
          <a:lstStyle/>
          <a:p>
            <a:pPr marL="285750" indent="-285750">
              <a:buFont typeface="Arial" panose="020B0604020202020204" pitchFamily="34" charset="0"/>
              <a:buChar char="•"/>
            </a:pPr>
            <a:r>
              <a:rPr lang="pt-BR" sz="1800" b="1" dirty="0">
                <a:latin typeface="Calibri" panose="020F0502020204030204" pitchFamily="34" charset="0"/>
              </a:rPr>
              <a:t>Margem EBIT</a:t>
            </a:r>
          </a:p>
          <a:p>
            <a:pPr algn="just"/>
            <a:r>
              <a:rPr lang="pt-BR" sz="1800" dirty="0">
                <a:latin typeface="Calibri" panose="020F0502020204030204" pitchFamily="34" charset="0"/>
              </a:rPr>
              <a:t>O EBIT (</a:t>
            </a:r>
            <a:r>
              <a:rPr lang="pt-BR" sz="1800" dirty="0" err="1">
                <a:latin typeface="Calibri" panose="020F0502020204030204" pitchFamily="34" charset="0"/>
              </a:rPr>
              <a:t>Earnings</a:t>
            </a:r>
            <a:r>
              <a:rPr lang="pt-BR" sz="1800" dirty="0">
                <a:latin typeface="Calibri" panose="020F0502020204030204" pitchFamily="34" charset="0"/>
              </a:rPr>
              <a:t> </a:t>
            </a:r>
            <a:r>
              <a:rPr lang="pt-BR" sz="1800" dirty="0" err="1">
                <a:latin typeface="Calibri" panose="020F0502020204030204" pitchFamily="34" charset="0"/>
              </a:rPr>
              <a:t>Before</a:t>
            </a:r>
            <a:r>
              <a:rPr lang="pt-BR" sz="1800" dirty="0">
                <a:latin typeface="Calibri" panose="020F0502020204030204" pitchFamily="34" charset="0"/>
              </a:rPr>
              <a:t> </a:t>
            </a:r>
            <a:r>
              <a:rPr lang="pt-BR" sz="1800" dirty="0" err="1">
                <a:latin typeface="Calibri" panose="020F0502020204030204" pitchFamily="34" charset="0"/>
              </a:rPr>
              <a:t>Interest</a:t>
            </a:r>
            <a:r>
              <a:rPr lang="pt-BR" sz="1800" dirty="0">
                <a:latin typeface="Calibri" panose="020F0502020204030204" pitchFamily="34" charset="0"/>
              </a:rPr>
              <a:t> </a:t>
            </a:r>
            <a:r>
              <a:rPr lang="pt-BR" sz="1800" dirty="0" err="1">
                <a:latin typeface="Calibri" panose="020F0502020204030204" pitchFamily="34" charset="0"/>
              </a:rPr>
              <a:t>and</a:t>
            </a:r>
            <a:r>
              <a:rPr lang="pt-BR" sz="1800" dirty="0">
                <a:latin typeface="Calibri" panose="020F0502020204030204" pitchFamily="34" charset="0"/>
              </a:rPr>
              <a:t> Taxes, LAJIR em português), ou seja, lucros antes dos impostos e tributos. Essa sigla representa os ganhos operacionais gerados por uma empresa. Levamos em conta apenas as despesas administrativas e de vendas. Esse métrica é muito utilizada para comparar a lucratividade operacional de empresas do mesmo segmento, além de contribuir, também, para se avaliar o crescimento da eficiência produtiva de um negócio ao longo do tempo. </a:t>
            </a:r>
          </a:p>
          <a:p>
            <a:endParaRPr lang="pt-BR" sz="1800" dirty="0">
              <a:latin typeface="Calibri" panose="020F0502020204030204" pitchFamily="34" charset="0"/>
            </a:endParaRPr>
          </a:p>
          <a:p>
            <a:pPr algn="just"/>
            <a:r>
              <a:rPr lang="pt-BR" sz="1800" dirty="0">
                <a:latin typeface="Calibri" panose="020F0502020204030204" pitchFamily="34" charset="0"/>
              </a:rPr>
              <a:t>Para calcularmos a margem </a:t>
            </a:r>
            <a:r>
              <a:rPr lang="pt-BR" sz="1800" dirty="0" err="1">
                <a:latin typeface="Calibri" panose="020F0502020204030204" pitchFamily="34" charset="0"/>
              </a:rPr>
              <a:t>Ebit</a:t>
            </a:r>
            <a:r>
              <a:rPr lang="pt-BR" sz="1800" dirty="0">
                <a:latin typeface="Calibri" panose="020F0502020204030204" pitchFamily="34" charset="0"/>
              </a:rPr>
              <a:t>, utilizamos o </a:t>
            </a:r>
            <a:r>
              <a:rPr lang="pt-BR" sz="1800" dirty="0" err="1">
                <a:latin typeface="Calibri" panose="020F0502020204030204" pitchFamily="34" charset="0"/>
              </a:rPr>
              <a:t>Ebit</a:t>
            </a:r>
            <a:r>
              <a:rPr lang="pt-BR" sz="1800" dirty="0">
                <a:latin typeface="Calibri" panose="020F0502020204030204" pitchFamily="34" charset="0"/>
              </a:rPr>
              <a:t> no seu cálculo, dividido pela receita líquida. Como a margem costuma ser apresentada sob a forma de percentual, basta multiplicar o resultado por 100. Exemplo: Se uma empresa teve um </a:t>
            </a:r>
            <a:r>
              <a:rPr lang="pt-BR" sz="1800" dirty="0" err="1">
                <a:latin typeface="Calibri" panose="020F0502020204030204" pitchFamily="34" charset="0"/>
              </a:rPr>
              <a:t>Ebit</a:t>
            </a:r>
            <a:r>
              <a:rPr lang="pt-BR" sz="1800" dirty="0">
                <a:latin typeface="Calibri" panose="020F0502020204030204" pitchFamily="34" charset="0"/>
              </a:rPr>
              <a:t> de R$ 100 mil, e uma receita de R$ 500 mil, a margem é de 10%</a:t>
            </a:r>
          </a:p>
          <a:p>
            <a:r>
              <a:rPr lang="pt-BR" sz="1800" dirty="0">
                <a:latin typeface="Calibri" panose="020F0502020204030204" pitchFamily="34" charset="0"/>
              </a:rPr>
              <a:t>Margem EBIT = EBIT X100 / Receita líquida</a:t>
            </a:r>
          </a:p>
          <a:p>
            <a:endParaRPr lang="pt" sz="1800" dirty="0">
              <a:latin typeface="Calibri" panose="020F0502020204030204" pitchFamily="34" charset="0"/>
            </a:endParaRPr>
          </a:p>
          <a:p>
            <a:pPr marL="285750" indent="-285750">
              <a:buFont typeface="Arial" panose="020B0604020202020204" pitchFamily="34" charset="0"/>
              <a:buChar char="•"/>
            </a:pPr>
            <a:r>
              <a:rPr lang="pt-BR" sz="1800" b="1" dirty="0">
                <a:latin typeface="Calibri" panose="020F0502020204030204" pitchFamily="34" charset="0"/>
              </a:rPr>
              <a:t>Margem EBITDA</a:t>
            </a:r>
          </a:p>
          <a:p>
            <a:pPr algn="just"/>
            <a:r>
              <a:rPr lang="pt-BR" sz="1800" dirty="0">
                <a:latin typeface="Calibri" panose="020F0502020204030204" pitchFamily="34" charset="0"/>
              </a:rPr>
              <a:t>O EBITDA (</a:t>
            </a:r>
            <a:r>
              <a:rPr lang="pt-BR" sz="1800" dirty="0" err="1">
                <a:latin typeface="Calibri" panose="020F0502020204030204" pitchFamily="34" charset="0"/>
              </a:rPr>
              <a:t>Earnings</a:t>
            </a:r>
            <a:r>
              <a:rPr lang="pt-BR" sz="1800" dirty="0">
                <a:latin typeface="Calibri" panose="020F0502020204030204" pitchFamily="34" charset="0"/>
              </a:rPr>
              <a:t> </a:t>
            </a:r>
            <a:r>
              <a:rPr lang="pt-BR" sz="1800" dirty="0" err="1">
                <a:latin typeface="Calibri" panose="020F0502020204030204" pitchFamily="34" charset="0"/>
              </a:rPr>
              <a:t>before</a:t>
            </a:r>
            <a:r>
              <a:rPr lang="pt-BR" sz="1800" dirty="0">
                <a:latin typeface="Calibri" panose="020F0502020204030204" pitchFamily="34" charset="0"/>
              </a:rPr>
              <a:t> </a:t>
            </a:r>
            <a:r>
              <a:rPr lang="pt-BR" sz="1800" dirty="0" err="1">
                <a:latin typeface="Calibri" panose="020F0502020204030204" pitchFamily="34" charset="0"/>
              </a:rPr>
              <a:t>interest</a:t>
            </a:r>
            <a:r>
              <a:rPr lang="pt-BR" sz="1800" dirty="0">
                <a:latin typeface="Calibri" panose="020F0502020204030204" pitchFamily="34" charset="0"/>
              </a:rPr>
              <a:t>, taxes, </a:t>
            </a:r>
            <a:r>
              <a:rPr lang="pt-BR" sz="1800" dirty="0" err="1">
                <a:latin typeface="Calibri" panose="020F0502020204030204" pitchFamily="34" charset="0"/>
              </a:rPr>
              <a:t>depreciation</a:t>
            </a:r>
            <a:r>
              <a:rPr lang="pt-BR" sz="1800" dirty="0">
                <a:latin typeface="Calibri" panose="020F0502020204030204" pitchFamily="34" charset="0"/>
              </a:rPr>
              <a:t> </a:t>
            </a:r>
            <a:r>
              <a:rPr lang="pt-BR" sz="1800" dirty="0" err="1">
                <a:latin typeface="Calibri" panose="020F0502020204030204" pitchFamily="34" charset="0"/>
              </a:rPr>
              <a:t>and</a:t>
            </a:r>
            <a:r>
              <a:rPr lang="pt-BR" sz="1800" dirty="0">
                <a:latin typeface="Calibri" panose="020F0502020204030204" pitchFamily="34" charset="0"/>
              </a:rPr>
              <a:t> </a:t>
            </a:r>
            <a:r>
              <a:rPr lang="pt-BR" sz="1800" dirty="0" err="1">
                <a:latin typeface="Calibri" panose="020F0502020204030204" pitchFamily="34" charset="0"/>
              </a:rPr>
              <a:t>amortization</a:t>
            </a:r>
            <a:r>
              <a:rPr lang="pt-BR" sz="1800" dirty="0">
                <a:latin typeface="Calibri" panose="020F0502020204030204" pitchFamily="34" charset="0"/>
              </a:rPr>
              <a:t> ou LAJDA em português) ou seja, lucros antes de juros, impostos, depreciação e amortização. Ela é muito utilizado por analistas financeiros na análise de balanços de contabilidade de empresas de capital aberto.</a:t>
            </a:r>
          </a:p>
          <a:p>
            <a:endParaRPr lang="pt-BR" sz="1800" dirty="0">
              <a:latin typeface="Calibri" panose="020F0502020204030204" pitchFamily="34" charset="0"/>
            </a:endParaRPr>
          </a:p>
          <a:p>
            <a:pPr algn="just"/>
            <a:r>
              <a:rPr lang="pt-BR" sz="1800" dirty="0">
                <a:latin typeface="Calibri" panose="020F0502020204030204" pitchFamily="34" charset="0"/>
              </a:rPr>
              <a:t>Para calcularmos a margem </a:t>
            </a:r>
            <a:r>
              <a:rPr lang="pt-BR" sz="1800" dirty="0" err="1">
                <a:latin typeface="Calibri" panose="020F0502020204030204" pitchFamily="34" charset="0"/>
              </a:rPr>
              <a:t>Ebitda</a:t>
            </a:r>
            <a:r>
              <a:rPr lang="pt-BR" sz="1800" dirty="0">
                <a:latin typeface="Calibri" panose="020F0502020204030204" pitchFamily="34" charset="0"/>
              </a:rPr>
              <a:t> utilizamos a seguinte conta: lucro bruto (gerado pelos ativos operacionais) menos as despesas operacionais, excluindo-se destas a depreciação e as amortizações do período e os juros. Dessa forma, é possível avaliar o lucro referente apenas ao negócio, descontando qualquer ganho financeiro (derivativos, alugueis ou outras rendas que a empresa possa ter gerado no período).</a:t>
            </a:r>
          </a:p>
          <a:p>
            <a:pPr algn="just"/>
            <a:endParaRPr lang="pt-BR" sz="1800" dirty="0">
              <a:latin typeface="Calibri" panose="020F0502020204030204" pitchFamily="34" charset="0"/>
            </a:endParaRPr>
          </a:p>
        </p:txBody>
      </p:sp>
      <p:sp>
        <p:nvSpPr>
          <p:cNvPr id="4" name="TextBox 65">
            <a:extLst>
              <a:ext uri="{FF2B5EF4-FFF2-40B4-BE49-F238E27FC236}">
                <a16:creationId xmlns:a16="http://schemas.microsoft.com/office/drawing/2014/main" id="{8FFDE5A9-A58B-41F6-85A4-B871DBC14A81}"/>
              </a:ext>
            </a:extLst>
          </p:cNvPr>
          <p:cNvSpPr txBox="1"/>
          <p:nvPr/>
        </p:nvSpPr>
        <p:spPr>
          <a:xfrm>
            <a:off x="453693" y="1516569"/>
            <a:ext cx="6364274" cy="322461"/>
          </a:xfrm>
          <a:prstGeom prst="rect">
            <a:avLst/>
          </a:prstGeom>
          <a:noFill/>
        </p:spPr>
        <p:txBody>
          <a:bodyPr wrap="square" rtlCol="0">
            <a:spAutoFit/>
          </a:bodyPr>
          <a:lstStyle/>
          <a:p>
            <a:pPr>
              <a:lnSpc>
                <a:spcPts val="1880"/>
              </a:lnSpc>
            </a:pPr>
            <a:r>
              <a:rPr lang="pt-BR" sz="1400" b="1" dirty="0">
                <a:solidFill>
                  <a:schemeClr val="tx1">
                    <a:lumMod val="95000"/>
                    <a:lumOff val="5000"/>
                  </a:schemeClr>
                </a:solidFill>
                <a:latin typeface="Calibri" panose="020F0502020204030204" pitchFamily="34" charset="0"/>
                <a:cs typeface="Calibri" panose="020F0502020204030204" pitchFamily="34" charset="0"/>
              </a:rPr>
              <a:t>Principais demonstrativos de resultados</a:t>
            </a:r>
            <a:endParaRPr lang="pt-BR" sz="1400" b="1" dirty="0">
              <a:latin typeface="Calibri" panose="020F0502020204030204" pitchFamily="34" charset="0"/>
            </a:endParaRPr>
          </a:p>
        </p:txBody>
      </p:sp>
      <p:sp>
        <p:nvSpPr>
          <p:cNvPr id="5" name="Овал 67">
            <a:extLst>
              <a:ext uri="{FF2B5EF4-FFF2-40B4-BE49-F238E27FC236}">
                <a16:creationId xmlns:a16="http://schemas.microsoft.com/office/drawing/2014/main" id="{EBE2B471-B6A1-4D7F-9673-53043318F6D3}"/>
              </a:ext>
            </a:extLst>
          </p:cNvPr>
          <p:cNvSpPr/>
          <p:nvPr/>
        </p:nvSpPr>
        <p:spPr>
          <a:xfrm>
            <a:off x="380541" y="1641062"/>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6056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Analise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rentabilidade</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A7BADDF3-8608-4A74-98B4-62BA052ECCE5}"/>
              </a:ext>
            </a:extLst>
          </p:cNvPr>
          <p:cNvSpPr txBox="1"/>
          <p:nvPr/>
        </p:nvSpPr>
        <p:spPr>
          <a:xfrm>
            <a:off x="311587" y="1905704"/>
            <a:ext cx="6780336" cy="4524315"/>
          </a:xfrm>
          <a:prstGeom prst="rect">
            <a:avLst/>
          </a:prstGeom>
          <a:noFill/>
        </p:spPr>
        <p:txBody>
          <a:bodyPr wrap="square">
            <a:spAutoFit/>
          </a:bodyPr>
          <a:lstStyle/>
          <a:p>
            <a:pPr algn="just"/>
            <a:r>
              <a:rPr lang="pt-BR" sz="1800" dirty="0">
                <a:latin typeface="Calibri" panose="020F0502020204030204" pitchFamily="34" charset="0"/>
              </a:rPr>
              <a:t>A justificativa prática para utilizar a margem EBITDA nas análises gerenciais está no fato de que a depreciação e a amortização, apesar de serem contabilmente classificadas como despesas, não geram desembolso na prática. Por isso, a margem EBITDA é muito utilizada em métodos de </a:t>
            </a:r>
            <a:r>
              <a:rPr lang="pt-BR" sz="1800" dirty="0" err="1">
                <a:latin typeface="Calibri" panose="020F0502020204030204" pitchFamily="34" charset="0"/>
              </a:rPr>
              <a:t>valuation</a:t>
            </a:r>
            <a:r>
              <a:rPr lang="pt-BR" sz="1800" dirty="0">
                <a:latin typeface="Calibri" panose="020F0502020204030204" pitchFamily="34" charset="0"/>
              </a:rPr>
              <a:t>.</a:t>
            </a:r>
          </a:p>
          <a:p>
            <a:r>
              <a:rPr lang="pt-BR" sz="1800" dirty="0">
                <a:latin typeface="Calibri" panose="020F0502020204030204" pitchFamily="34" charset="0"/>
              </a:rPr>
              <a:t>Margem EBITDA - EBTIDA/Vendas</a:t>
            </a:r>
          </a:p>
          <a:p>
            <a:endParaRPr lang="pt" sz="1800" dirty="0">
              <a:latin typeface="Calibri" panose="020F0502020204030204" pitchFamily="34" charset="0"/>
            </a:endParaRPr>
          </a:p>
          <a:p>
            <a:pPr marL="285750" indent="-285750">
              <a:buFont typeface="Arial" panose="020B0604020202020204" pitchFamily="34" charset="0"/>
              <a:buChar char="•"/>
            </a:pPr>
            <a:r>
              <a:rPr lang="pt-BR" sz="1800" b="1" dirty="0">
                <a:latin typeface="Calibri" panose="020F0502020204030204" pitchFamily="34" charset="0"/>
              </a:rPr>
              <a:t>Margem líquida</a:t>
            </a:r>
          </a:p>
          <a:p>
            <a:pPr algn="just"/>
            <a:r>
              <a:rPr lang="pt-BR" sz="1800" dirty="0">
                <a:latin typeface="Calibri" panose="020F0502020204030204" pitchFamily="34" charset="0"/>
              </a:rPr>
              <a:t>Esse é o indicador mais conhecido e buscado para aferir a saúde de uma empresa. É a </a:t>
            </a:r>
            <a:r>
              <a:rPr lang="pt-BR" sz="1800" dirty="0" err="1">
                <a:latin typeface="Calibri" panose="020F0502020204030204" pitchFamily="34" charset="0"/>
              </a:rPr>
              <a:t>porcetagem</a:t>
            </a:r>
            <a:r>
              <a:rPr lang="pt-BR" sz="1800" dirty="0">
                <a:latin typeface="Calibri" panose="020F0502020204030204" pitchFamily="34" charset="0"/>
              </a:rPr>
              <a:t> do lucro líquido obtido pela empresa em relação à receita total. Para aferir a margem líquida, é necessário ter o lucro líquido (diferença entre a receita total e o custo total, já incluindo os impostos e deduções), e dividir pelas vendas. É o índice preferido por investidores para avaliar as empresas.</a:t>
            </a:r>
          </a:p>
          <a:p>
            <a:r>
              <a:rPr lang="pt-BR" sz="1800" dirty="0">
                <a:latin typeface="Calibri" panose="020F0502020204030204" pitchFamily="34" charset="0"/>
              </a:rPr>
              <a:t>Margem de lucro = Lucro Líquido / Vendas</a:t>
            </a:r>
          </a:p>
          <a:p>
            <a:pPr algn="just"/>
            <a:endParaRPr lang="pt-BR" sz="1800" dirty="0">
              <a:latin typeface="Calibri" panose="020F0502020204030204" pitchFamily="34" charset="0"/>
            </a:endParaRPr>
          </a:p>
        </p:txBody>
      </p:sp>
      <p:sp>
        <p:nvSpPr>
          <p:cNvPr id="4" name="TextBox 65">
            <a:extLst>
              <a:ext uri="{FF2B5EF4-FFF2-40B4-BE49-F238E27FC236}">
                <a16:creationId xmlns:a16="http://schemas.microsoft.com/office/drawing/2014/main" id="{8FFDE5A9-A58B-41F6-85A4-B871DBC14A81}"/>
              </a:ext>
            </a:extLst>
          </p:cNvPr>
          <p:cNvSpPr txBox="1"/>
          <p:nvPr/>
        </p:nvSpPr>
        <p:spPr>
          <a:xfrm>
            <a:off x="453693" y="1516569"/>
            <a:ext cx="6364274" cy="322461"/>
          </a:xfrm>
          <a:prstGeom prst="rect">
            <a:avLst/>
          </a:prstGeom>
          <a:noFill/>
        </p:spPr>
        <p:txBody>
          <a:bodyPr wrap="square" rtlCol="0">
            <a:spAutoFit/>
          </a:bodyPr>
          <a:lstStyle/>
          <a:p>
            <a:pPr>
              <a:lnSpc>
                <a:spcPts val="1880"/>
              </a:lnSpc>
            </a:pPr>
            <a:r>
              <a:rPr lang="pt-BR" sz="1400" b="1" dirty="0">
                <a:solidFill>
                  <a:schemeClr val="tx1">
                    <a:lumMod val="95000"/>
                    <a:lumOff val="5000"/>
                  </a:schemeClr>
                </a:solidFill>
                <a:latin typeface="Calibri" panose="020F0502020204030204" pitchFamily="34" charset="0"/>
                <a:cs typeface="Calibri" panose="020F0502020204030204" pitchFamily="34" charset="0"/>
              </a:rPr>
              <a:t>Principais demonstrativos de resultados</a:t>
            </a:r>
            <a:endParaRPr lang="pt-BR" sz="1400" b="1" dirty="0">
              <a:latin typeface="Calibri" panose="020F0502020204030204" pitchFamily="34" charset="0"/>
            </a:endParaRPr>
          </a:p>
        </p:txBody>
      </p:sp>
      <p:sp>
        <p:nvSpPr>
          <p:cNvPr id="5" name="Овал 67">
            <a:extLst>
              <a:ext uri="{FF2B5EF4-FFF2-40B4-BE49-F238E27FC236}">
                <a16:creationId xmlns:a16="http://schemas.microsoft.com/office/drawing/2014/main" id="{EBE2B471-B6A1-4D7F-9673-53043318F6D3}"/>
              </a:ext>
            </a:extLst>
          </p:cNvPr>
          <p:cNvSpPr/>
          <p:nvPr/>
        </p:nvSpPr>
        <p:spPr>
          <a:xfrm>
            <a:off x="380541" y="1641062"/>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CaixaDeTexto 10">
            <a:extLst>
              <a:ext uri="{FF2B5EF4-FFF2-40B4-BE49-F238E27FC236}">
                <a16:creationId xmlns:a16="http://schemas.microsoft.com/office/drawing/2014/main" id="{AD333F05-966E-488A-99AB-417C604A477B}"/>
              </a:ext>
            </a:extLst>
          </p:cNvPr>
          <p:cNvSpPr txBox="1"/>
          <p:nvPr/>
        </p:nvSpPr>
        <p:spPr>
          <a:xfrm>
            <a:off x="311587" y="6621509"/>
            <a:ext cx="6711382" cy="3139321"/>
          </a:xfrm>
          <a:prstGeom prst="rect">
            <a:avLst/>
          </a:prstGeom>
          <a:noFill/>
        </p:spPr>
        <p:txBody>
          <a:bodyPr wrap="square">
            <a:spAutoFit/>
          </a:bodyPr>
          <a:lstStyle/>
          <a:p>
            <a:pPr algn="just"/>
            <a:r>
              <a:rPr lang="pt-BR" sz="1800" dirty="0">
                <a:latin typeface="Calibri" panose="020F0502020204030204" pitchFamily="34" charset="0"/>
              </a:rPr>
              <a:t>Não se faz necessário conhecer todas as métricas e aplicá-las, mas é importante termos uma visão de gestão aplicada a apuração de dados e entender o que esses dados podem nos revelar de informação. Empresas bem gerenciada e com muita informação são geralmente aquelas que permanecem por mais tempo na ativa e com os melhores resultados. </a:t>
            </a:r>
          </a:p>
          <a:p>
            <a:pPr algn="just"/>
            <a:endParaRPr lang="pt-BR" sz="1800" dirty="0">
              <a:latin typeface="Calibri" panose="020F0502020204030204" pitchFamily="34" charset="0"/>
            </a:endParaRPr>
          </a:p>
          <a:p>
            <a:pPr algn="just"/>
            <a:r>
              <a:rPr lang="pt-BR" sz="1800" dirty="0">
                <a:latin typeface="Calibri" panose="020F0502020204030204" pitchFamily="34" charset="0"/>
              </a:rPr>
              <a:t>Utilize um sistema de gestão, isso vai economizar tempo e vai organizar seus dados, como as vendas, o saldo do estoque, as movimentações financeiras e ainda fornecer relatórios como o fluxo de caixa, a DRE gerencial, ponto de equilíbrio e muito outros. </a:t>
            </a:r>
          </a:p>
        </p:txBody>
      </p:sp>
      <p:cxnSp>
        <p:nvCxnSpPr>
          <p:cNvPr id="13" name="Прямая соединительная линия 73">
            <a:extLst>
              <a:ext uri="{FF2B5EF4-FFF2-40B4-BE49-F238E27FC236}">
                <a16:creationId xmlns:a16="http://schemas.microsoft.com/office/drawing/2014/main" id="{7F08F1A5-CC4A-4D11-A99B-C0FD6225D99C}"/>
              </a:ext>
            </a:extLst>
          </p:cNvPr>
          <p:cNvCxnSpPr>
            <a:cxnSpLocks/>
          </p:cNvCxnSpPr>
          <p:nvPr/>
        </p:nvCxnSpPr>
        <p:spPr>
          <a:xfrm>
            <a:off x="409030" y="6227475"/>
            <a:ext cx="661393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200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1477328"/>
          </a:xfrm>
          <a:prstGeom prst="rect">
            <a:avLst/>
          </a:prstGeom>
          <a:noFill/>
        </p:spPr>
        <p:txBody>
          <a:bodyPr wrap="square" rtlCol="0">
            <a:spAutoFit/>
          </a:bodyPr>
          <a:lstStyle/>
          <a:p>
            <a:pPr algn="just"/>
            <a:r>
              <a:rPr lang="pt-BR" sz="1800" dirty="0">
                <a:latin typeface="Calibri" panose="020F0502020204030204" pitchFamily="34" charset="0"/>
              </a:rPr>
              <a:t>Fazer a gestão de uma empresa é muito mais complexo e desafiante do que se pode imaginar. São muitos os processos que vão desde a gestão de pessoas, até mesmo a aferição da qualidade de produtos e serviços. Tudo isso, com um olho na concorrência e outro nas tendências do mercado e da tecnologia. </a:t>
            </a:r>
          </a:p>
        </p:txBody>
      </p:sp>
      <p:cxnSp>
        <p:nvCxnSpPr>
          <p:cNvPr id="16" name="Conector reto 15">
            <a:extLst>
              <a:ext uri="{FF2B5EF4-FFF2-40B4-BE49-F238E27FC236}">
                <a16:creationId xmlns:a16="http://schemas.microsoft.com/office/drawing/2014/main" id="{09292C9E-E356-405E-A323-756C6A8C411F}"/>
              </a:ext>
            </a:extLst>
          </p:cNvPr>
          <p:cNvCxnSpPr>
            <a:cxnSpLocks/>
          </p:cNvCxnSpPr>
          <p:nvPr/>
        </p:nvCxnSpPr>
        <p:spPr>
          <a:xfrm>
            <a:off x="471670" y="2969362"/>
            <a:ext cx="0" cy="715532"/>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CaixaDeTexto 17">
            <a:extLst>
              <a:ext uri="{FF2B5EF4-FFF2-40B4-BE49-F238E27FC236}">
                <a16:creationId xmlns:a16="http://schemas.microsoft.com/office/drawing/2014/main" id="{05AB0222-F489-4996-8DB0-34A4E41C99BD}"/>
              </a:ext>
            </a:extLst>
          </p:cNvPr>
          <p:cNvSpPr txBox="1"/>
          <p:nvPr/>
        </p:nvSpPr>
        <p:spPr>
          <a:xfrm>
            <a:off x="518832" y="2909725"/>
            <a:ext cx="6569274" cy="830997"/>
          </a:xfrm>
          <a:prstGeom prst="rect">
            <a:avLst/>
          </a:prstGeom>
          <a:noFill/>
        </p:spPr>
        <p:txBody>
          <a:bodyPr wrap="square">
            <a:spAutoFit/>
          </a:bodyPr>
          <a:lstStyle/>
          <a:p>
            <a:pPr algn="just"/>
            <a:r>
              <a:rPr lang="pt-BR" sz="2400" dirty="0">
                <a:solidFill>
                  <a:schemeClr val="accent2">
                    <a:lumMod val="75000"/>
                  </a:schemeClr>
                </a:solidFill>
              </a:rPr>
              <a:t>Com as ferramentas certas, você economiza tem e torna a sua empresa mais eficiente. </a:t>
            </a:r>
          </a:p>
        </p:txBody>
      </p:sp>
      <p:sp>
        <p:nvSpPr>
          <p:cNvPr id="2" name="TextBox 51">
            <a:extLst>
              <a:ext uri="{FF2B5EF4-FFF2-40B4-BE49-F238E27FC236}">
                <a16:creationId xmlns:a16="http://schemas.microsoft.com/office/drawing/2014/main" id="{F09AA989-6807-44A2-8C0C-FCC64A25CF4F}"/>
              </a:ext>
            </a:extLst>
          </p:cNvPr>
          <p:cNvSpPr txBox="1"/>
          <p:nvPr/>
        </p:nvSpPr>
        <p:spPr>
          <a:xfrm>
            <a:off x="529477" y="3919530"/>
            <a:ext cx="6569274" cy="1200329"/>
          </a:xfrm>
          <a:prstGeom prst="rect">
            <a:avLst/>
          </a:prstGeom>
          <a:noFill/>
        </p:spPr>
        <p:txBody>
          <a:bodyPr wrap="square" rtlCol="0">
            <a:spAutoFit/>
          </a:bodyPr>
          <a:lstStyle/>
          <a:p>
            <a:pPr algn="just"/>
            <a:r>
              <a:rPr lang="pt-BR" sz="1800" dirty="0">
                <a:latin typeface="Calibri" panose="020F0502020204030204" pitchFamily="34" charset="0"/>
              </a:rPr>
              <a:t>Existem inúmeras ferramentas para diferentes momentos, assim como aquelas que deverão ser utilizadas o tempo todo que é o caso do ERP. Vamos entender um pouco melhor sobre como utilizar e qual o objetivos das principais ferramentas de gestão.</a:t>
            </a:r>
          </a:p>
        </p:txBody>
      </p:sp>
      <p:sp>
        <p:nvSpPr>
          <p:cNvPr id="4" name="TextBox 51">
            <a:extLst>
              <a:ext uri="{FF2B5EF4-FFF2-40B4-BE49-F238E27FC236}">
                <a16:creationId xmlns:a16="http://schemas.microsoft.com/office/drawing/2014/main" id="{C0F19604-0DEB-4544-B831-4953086D4206}"/>
              </a:ext>
            </a:extLst>
          </p:cNvPr>
          <p:cNvSpPr txBox="1"/>
          <p:nvPr/>
        </p:nvSpPr>
        <p:spPr>
          <a:xfrm>
            <a:off x="438862" y="5391746"/>
            <a:ext cx="6569274" cy="4524315"/>
          </a:xfrm>
          <a:prstGeom prst="rect">
            <a:avLst/>
          </a:prstGeom>
          <a:noFill/>
        </p:spPr>
        <p:txBody>
          <a:bodyPr wrap="square" rtlCol="0">
            <a:spAutoFit/>
          </a:bodyPr>
          <a:lstStyle/>
          <a:p>
            <a:pPr marL="285750" indent="-285750">
              <a:buFont typeface="Arial" panose="020B0604020202020204" pitchFamily="34" charset="0"/>
              <a:buChar char="•"/>
            </a:pPr>
            <a:r>
              <a:rPr lang="pt-BR" sz="1800" b="1" dirty="0">
                <a:latin typeface="Calibri" panose="020F0502020204030204" pitchFamily="34" charset="0"/>
              </a:rPr>
              <a:t>Análise SWOT</a:t>
            </a:r>
          </a:p>
          <a:p>
            <a:pPr algn="just"/>
            <a:r>
              <a:rPr lang="pt-BR" sz="1800" dirty="0">
                <a:latin typeface="Calibri" panose="020F0502020204030204" pitchFamily="34" charset="0"/>
              </a:rPr>
              <a:t>Análise SWOT ou Análise FOFA (Forças, Oportunidades, Fraquezas e Ameaças em português) é uma técnica de planejamento estratégico utilizada para auxiliar pessoas ou organizações a identificar forças, fraquezas, oportunidades, e ameaças relacionadas à competição em negócios ou planejamento de projetos. </a:t>
            </a:r>
          </a:p>
          <a:p>
            <a:pPr algn="just"/>
            <a:endParaRPr lang="pt-BR" sz="1800" dirty="0">
              <a:latin typeface="Calibri" panose="020F0502020204030204" pitchFamily="34" charset="0"/>
            </a:endParaRPr>
          </a:p>
          <a:p>
            <a:pPr algn="just"/>
            <a:r>
              <a:rPr lang="pt-BR" sz="1800" dirty="0">
                <a:latin typeface="Calibri" panose="020F0502020204030204" pitchFamily="34" charset="0"/>
              </a:rPr>
              <a:t>Destina-se a especificar os objetivos de riscos do negócio ou projeto, e identificar os fatores internos e externos que são favoráveis e desfavoráveis para alcançar esses objetivos. Usuários da análise SWOT frequentemente perguntam e respondem questões para gerar informações significativas para cada categoria, de maneira a tornar a ferramenta útil e identificar sua vantagem competitiva. Devido a sua simplicidade, também pode ser utilizada para qualquer tipo de análise de cenário, desde a criação de um blog à gestão de uma multinacional.</a:t>
            </a:r>
          </a:p>
        </p:txBody>
      </p:sp>
    </p:spTree>
    <p:extLst>
      <p:ext uri="{BB962C8B-B14F-4D97-AF65-F5344CB8AC3E}">
        <p14:creationId xmlns:p14="http://schemas.microsoft.com/office/powerpoint/2010/main" val="1006904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3970318"/>
          </a:xfrm>
          <a:prstGeom prst="rect">
            <a:avLst/>
          </a:prstGeom>
          <a:noFill/>
        </p:spPr>
        <p:txBody>
          <a:bodyPr wrap="square" rtlCol="0">
            <a:spAutoFit/>
          </a:bodyPr>
          <a:lstStyle/>
          <a:p>
            <a:pPr marL="285750" indent="-285750">
              <a:buFont typeface="Arial" panose="020B0604020202020204" pitchFamily="34" charset="0"/>
              <a:buChar char="•"/>
            </a:pPr>
            <a:r>
              <a:rPr lang="pt-BR" sz="1800" b="1" dirty="0">
                <a:latin typeface="Calibri" panose="020F0502020204030204" pitchFamily="34" charset="0"/>
              </a:rPr>
              <a:t>Diagrama de Ishikawa</a:t>
            </a:r>
          </a:p>
          <a:p>
            <a:pPr algn="just"/>
            <a:r>
              <a:rPr lang="pt-BR" sz="1800" dirty="0">
                <a:latin typeface="Calibri" panose="020F0502020204030204" pitchFamily="34" charset="0"/>
              </a:rPr>
              <a:t>Também conhecido como Diagrama de Causa e Efeito ou Diagrama Espinha de peixe, o diagrama de </a:t>
            </a:r>
            <a:r>
              <a:rPr lang="pt-BR" sz="1800" dirty="0" err="1">
                <a:latin typeface="Calibri" panose="020F0502020204030204" pitchFamily="34" charset="0"/>
              </a:rPr>
              <a:t>Ishikawaé</a:t>
            </a:r>
            <a:r>
              <a:rPr lang="pt-BR" sz="1800" dirty="0">
                <a:latin typeface="Calibri" panose="020F0502020204030204" pitchFamily="34" charset="0"/>
              </a:rPr>
              <a:t> é um gráfico cuja finalidade é organizar o raciocínio em discussões de um problema prioritário, em processos diversos, especialmente na produção industrial. </a:t>
            </a:r>
          </a:p>
          <a:p>
            <a:pPr algn="just"/>
            <a:endParaRPr lang="pt-BR" sz="1800" dirty="0">
              <a:latin typeface="Calibri" panose="020F0502020204030204" pitchFamily="34" charset="0"/>
            </a:endParaRPr>
          </a:p>
          <a:p>
            <a:pPr algn="just"/>
            <a:r>
              <a:rPr lang="pt-BR" sz="1800" dirty="0">
                <a:latin typeface="Calibri" panose="020F0502020204030204" pitchFamily="34" charset="0"/>
              </a:rPr>
              <a:t>Originalmente proposto pelo engenheiro químico </a:t>
            </a:r>
            <a:r>
              <a:rPr lang="pt-BR" sz="1800" dirty="0" err="1">
                <a:latin typeface="Calibri" panose="020F0502020204030204" pitchFamily="34" charset="0"/>
              </a:rPr>
              <a:t>Kaoru</a:t>
            </a:r>
            <a:r>
              <a:rPr lang="pt-BR" sz="1800" dirty="0">
                <a:latin typeface="Calibri" panose="020F0502020204030204" pitchFamily="34" charset="0"/>
              </a:rPr>
              <a:t> Ishikawa em 1943 e aperfeiçoado nos anos seguintes, o diagrama foi desenvolvido com o objetivo de representar a relação entre um “efeito” e suas possíveis “causas”. Esta técnica é utilizada para descobrir, organizar e resumir conhecimento de um grupo a respeito das possíveis causas que contribuem para um determinado efeito, como os problemas ocorridos em um projeto, por exemplo. </a:t>
            </a:r>
          </a:p>
        </p:txBody>
      </p:sp>
      <p:sp>
        <p:nvSpPr>
          <p:cNvPr id="4" name="TextBox 51">
            <a:extLst>
              <a:ext uri="{FF2B5EF4-FFF2-40B4-BE49-F238E27FC236}">
                <a16:creationId xmlns:a16="http://schemas.microsoft.com/office/drawing/2014/main" id="{C0F19604-0DEB-4544-B831-4953086D4206}"/>
              </a:ext>
            </a:extLst>
          </p:cNvPr>
          <p:cNvSpPr txBox="1"/>
          <p:nvPr/>
        </p:nvSpPr>
        <p:spPr>
          <a:xfrm>
            <a:off x="453695" y="5623074"/>
            <a:ext cx="6569274" cy="4247317"/>
          </a:xfrm>
          <a:prstGeom prst="rect">
            <a:avLst/>
          </a:prstGeom>
          <a:noFill/>
        </p:spPr>
        <p:txBody>
          <a:bodyPr wrap="square" rtlCol="0">
            <a:spAutoFit/>
          </a:bodyPr>
          <a:lstStyle/>
          <a:p>
            <a:pPr marL="285750" indent="-285750">
              <a:buFont typeface="Arial" panose="020B0604020202020204" pitchFamily="34" charset="0"/>
              <a:buChar char="•"/>
            </a:pPr>
            <a:r>
              <a:rPr lang="pt-BR" sz="1800" b="1" dirty="0">
                <a:latin typeface="Calibri" panose="020F0502020204030204" pitchFamily="34" charset="0"/>
              </a:rPr>
              <a:t>PM </a:t>
            </a:r>
            <a:r>
              <a:rPr lang="pt-BR" sz="1800" b="1" dirty="0" err="1">
                <a:latin typeface="Calibri" panose="020F0502020204030204" pitchFamily="34" charset="0"/>
              </a:rPr>
              <a:t>Canvas</a:t>
            </a:r>
            <a:endParaRPr lang="pt-BR" sz="1800" b="1" dirty="0">
              <a:latin typeface="Calibri" panose="020F0502020204030204" pitchFamily="34" charset="0"/>
            </a:endParaRPr>
          </a:p>
          <a:p>
            <a:pPr algn="just"/>
            <a:r>
              <a:rPr lang="pt-BR" sz="1800" dirty="0">
                <a:latin typeface="Calibri" panose="020F0502020204030204" pitchFamily="34" charset="0"/>
              </a:rPr>
              <a:t>Elaborado pelo professor José </a:t>
            </a:r>
            <a:r>
              <a:rPr lang="pt-BR" sz="1800" dirty="0" err="1">
                <a:latin typeface="Calibri" panose="020F0502020204030204" pitchFamily="34" charset="0"/>
              </a:rPr>
              <a:t>Finnochio</a:t>
            </a:r>
            <a:r>
              <a:rPr lang="pt-BR" sz="1800" dirty="0">
                <a:latin typeface="Calibri" panose="020F0502020204030204" pitchFamily="34" charset="0"/>
              </a:rPr>
              <a:t>, e com base na metodologia proposta por Alexander </a:t>
            </a:r>
            <a:r>
              <a:rPr lang="pt-BR" sz="1800" dirty="0" err="1">
                <a:latin typeface="Calibri" panose="020F0502020204030204" pitchFamily="34" charset="0"/>
              </a:rPr>
              <a:t>Osterwalder</a:t>
            </a:r>
            <a:r>
              <a:rPr lang="pt-BR" sz="1800" dirty="0">
                <a:latin typeface="Calibri" panose="020F0502020204030204" pitchFamily="34" charset="0"/>
              </a:rPr>
              <a:t>, Business </a:t>
            </a:r>
            <a:r>
              <a:rPr lang="pt-BR" sz="1800" dirty="0" err="1">
                <a:latin typeface="Calibri" panose="020F0502020204030204" pitchFamily="34" charset="0"/>
              </a:rPr>
              <a:t>Model</a:t>
            </a:r>
            <a:r>
              <a:rPr lang="pt-BR" sz="1800" dirty="0">
                <a:latin typeface="Calibri" panose="020F0502020204030204" pitchFamily="34" charset="0"/>
              </a:rPr>
              <a:t> </a:t>
            </a:r>
            <a:r>
              <a:rPr lang="pt-BR" sz="1800" dirty="0" err="1">
                <a:latin typeface="Calibri" panose="020F0502020204030204" pitchFamily="34" charset="0"/>
              </a:rPr>
              <a:t>Generation</a:t>
            </a:r>
            <a:r>
              <a:rPr lang="pt-BR" sz="1800" dirty="0">
                <a:latin typeface="Calibri" panose="020F0502020204030204" pitchFamily="34" charset="0"/>
              </a:rPr>
              <a:t> (BMG), o Project </a:t>
            </a:r>
            <a:r>
              <a:rPr lang="pt-BR" sz="1800" dirty="0" err="1">
                <a:latin typeface="Calibri" panose="020F0502020204030204" pitchFamily="34" charset="0"/>
              </a:rPr>
              <a:t>Model</a:t>
            </a:r>
            <a:r>
              <a:rPr lang="pt-BR" sz="1800" dirty="0">
                <a:latin typeface="Calibri" panose="020F0502020204030204" pitchFamily="34" charset="0"/>
              </a:rPr>
              <a:t> </a:t>
            </a:r>
            <a:r>
              <a:rPr lang="pt-BR" sz="1800" dirty="0" err="1">
                <a:latin typeface="Calibri" panose="020F0502020204030204" pitchFamily="34" charset="0"/>
              </a:rPr>
              <a:t>Canvas</a:t>
            </a:r>
            <a:r>
              <a:rPr lang="pt-BR" sz="1800" dirty="0">
                <a:latin typeface="Calibri" panose="020F0502020204030204" pitchFamily="34" charset="0"/>
              </a:rPr>
              <a:t> (PM </a:t>
            </a:r>
            <a:r>
              <a:rPr lang="pt-BR" sz="1800" dirty="0" err="1">
                <a:latin typeface="Calibri" panose="020F0502020204030204" pitchFamily="34" charset="0"/>
              </a:rPr>
              <a:t>Canvas</a:t>
            </a:r>
            <a:r>
              <a:rPr lang="pt-BR" sz="1800" dirty="0">
                <a:latin typeface="Calibri" panose="020F0502020204030204" pitchFamily="34" charset="0"/>
              </a:rPr>
              <a:t>) é uma diagramação visual em que você consegue avaliar um projeto inteiro, integrando escopo, tempo, requisitos, stakeholders etc.</a:t>
            </a:r>
          </a:p>
          <a:p>
            <a:pPr algn="just"/>
            <a:endParaRPr lang="pt-BR" sz="1800" dirty="0">
              <a:latin typeface="Calibri" panose="020F0502020204030204" pitchFamily="34" charset="0"/>
            </a:endParaRPr>
          </a:p>
          <a:p>
            <a:pPr algn="just"/>
            <a:r>
              <a:rPr lang="pt-BR" sz="1800" dirty="0">
                <a:latin typeface="Calibri" panose="020F0502020204030204" pitchFamily="34" charset="0"/>
              </a:rPr>
              <a:t>É uma metodologia de criar um projeto de forma simples e amigável. Basta ter uma folha de papel A1 e post-its. Assim são eliminadas informações que não seja </a:t>
            </a:r>
            <a:r>
              <a:rPr lang="pt-BR" sz="1800" dirty="0" err="1">
                <a:latin typeface="Calibri" panose="020F0502020204030204" pitchFamily="34" charset="0"/>
              </a:rPr>
              <a:t>vitas</a:t>
            </a:r>
            <a:r>
              <a:rPr lang="pt-BR" sz="1800" dirty="0">
                <a:latin typeface="Calibri" panose="020F0502020204030204" pitchFamily="34" charset="0"/>
              </a:rPr>
              <a:t> e que pode atrapalhar o planejamento. É criado um "quadro" de fundo e perguntas são feitas para cada desafio a ser enfrentado. Ao final, é possível ter um panorama lógico do que vai ser necessário para o negócio ter sucesso. Não deixe de aplicar o método </a:t>
            </a:r>
            <a:r>
              <a:rPr lang="pt-BR" sz="1800" dirty="0" err="1">
                <a:latin typeface="Calibri" panose="020F0502020204030204" pitchFamily="34" charset="0"/>
              </a:rPr>
              <a:t>Canvas</a:t>
            </a:r>
            <a:r>
              <a:rPr lang="pt-BR" sz="1800" dirty="0">
                <a:latin typeface="Calibri" panose="020F0502020204030204" pitchFamily="34" charset="0"/>
              </a:rPr>
              <a:t> no seu projeto, pode ser revelador. </a:t>
            </a:r>
          </a:p>
        </p:txBody>
      </p:sp>
    </p:spTree>
    <p:extLst>
      <p:ext uri="{BB962C8B-B14F-4D97-AF65-F5344CB8AC3E}">
        <p14:creationId xmlns:p14="http://schemas.microsoft.com/office/powerpoint/2010/main" val="396820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a:extLst>
              <a:ext uri="{FF2B5EF4-FFF2-40B4-BE49-F238E27FC236}">
                <a16:creationId xmlns:a16="http://schemas.microsoft.com/office/drawing/2014/main" id="{47AFD8DE-1BCC-CE4E-8E56-1A4B96E78E3E}"/>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1489B9-736F-3C46-9D80-422D5429C0C7}"/>
              </a:ext>
            </a:extLst>
          </p:cNvPr>
          <p:cNvSpPr txBox="1"/>
          <p:nvPr/>
        </p:nvSpPr>
        <p:spPr>
          <a:xfrm>
            <a:off x="453695" y="1644662"/>
            <a:ext cx="6569274" cy="3693319"/>
          </a:xfrm>
          <a:prstGeom prst="rect">
            <a:avLst/>
          </a:prstGeom>
          <a:noFill/>
        </p:spPr>
        <p:txBody>
          <a:bodyPr wrap="square" rtlCol="0">
            <a:spAutoFit/>
          </a:bodyPr>
          <a:lstStyle/>
          <a:p>
            <a:pPr algn="just"/>
            <a:r>
              <a:rPr lang="pt-BR" sz="1800" dirty="0"/>
              <a:t>A definição de um segmento de atuação, assim como a análise da concorrência, o investimento em marketing e a contratação de colaboradores dedicados e com o perfil correto para as atividades a serem exercidas, faz toda a diferença no alcance do sucesso no ramo empresarial.</a:t>
            </a:r>
          </a:p>
          <a:p>
            <a:pPr algn="just"/>
            <a:endParaRPr lang="pt-BR" sz="1800" dirty="0"/>
          </a:p>
          <a:p>
            <a:pPr algn="just"/>
            <a:r>
              <a:rPr lang="pt-BR" sz="1800" dirty="0"/>
              <a:t>Neste </a:t>
            </a:r>
            <a:r>
              <a:rPr lang="pt-BR" sz="1800" dirty="0" err="1"/>
              <a:t>eBook</a:t>
            </a:r>
            <a:r>
              <a:rPr lang="pt-BR" sz="1800" dirty="0"/>
              <a:t> iremos lhe fornecer informações importantes que devem ser observadas por empresários e gestores na implementação de processos no âmbito empresarial, assim como dicas e ferramentas valiosas para manter a saúde financeira e a produtividade do seu negócio, para que sua empresa mantenha um crescimento constante, inclusive em momentos de crise.</a:t>
            </a:r>
          </a:p>
          <a:p>
            <a:pPr algn="just"/>
            <a:endParaRPr lang="pt-BR" sz="1800" dirty="0">
              <a:highlight>
                <a:srgbClr val="FFFFFF"/>
              </a:highlight>
            </a:endParaRPr>
          </a:p>
        </p:txBody>
      </p:sp>
      <p:sp>
        <p:nvSpPr>
          <p:cNvPr id="17" name="TextBox 16">
            <a:extLst>
              <a:ext uri="{FF2B5EF4-FFF2-40B4-BE49-F238E27FC236}">
                <a16:creationId xmlns:a16="http://schemas.microsoft.com/office/drawing/2014/main" id="{675D5C60-D1B1-AC49-BB37-C29139A6A66F}"/>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18" name="Прямоугольник 17">
            <a:extLst>
              <a:ext uri="{FF2B5EF4-FFF2-40B4-BE49-F238E27FC236}">
                <a16:creationId xmlns:a16="http://schemas.microsoft.com/office/drawing/2014/main" id="{D0999764-2575-CA44-AB16-A9281EA2CEB8}"/>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Introdução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0" name="Прямая соединительная линия 19">
            <a:extLst>
              <a:ext uri="{FF2B5EF4-FFF2-40B4-BE49-F238E27FC236}">
                <a16:creationId xmlns:a16="http://schemas.microsoft.com/office/drawing/2014/main" id="{29F69104-D4EE-824A-9E9F-6BA93CAF835B}"/>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CE3F1794-97FF-8A4A-9811-BD9C142F7B10}"/>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m 3" descr="Pessoas na frente de um balcão&#10;&#10;Descrição gerada automaticamente">
            <a:extLst>
              <a:ext uri="{FF2B5EF4-FFF2-40B4-BE49-F238E27FC236}">
                <a16:creationId xmlns:a16="http://schemas.microsoft.com/office/drawing/2014/main" id="{A43954C1-E897-4069-AA1B-34108AB7F632}"/>
              </a:ext>
            </a:extLst>
          </p:cNvPr>
          <p:cNvPicPr>
            <a:picLocks noChangeAspect="1"/>
          </p:cNvPicPr>
          <p:nvPr/>
        </p:nvPicPr>
        <p:blipFill>
          <a:blip r:embed="rId2"/>
          <a:stretch>
            <a:fillRect/>
          </a:stretch>
        </p:blipFill>
        <p:spPr>
          <a:xfrm>
            <a:off x="360407" y="5532748"/>
            <a:ext cx="6838859" cy="4402624"/>
          </a:xfrm>
          <a:prstGeom prst="rect">
            <a:avLst/>
          </a:prstGeom>
        </p:spPr>
      </p:pic>
    </p:spTree>
    <p:extLst>
      <p:ext uri="{BB962C8B-B14F-4D97-AF65-F5344CB8AC3E}">
        <p14:creationId xmlns:p14="http://schemas.microsoft.com/office/powerpoint/2010/main" val="1238913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5078313"/>
          </a:xfrm>
          <a:prstGeom prst="rect">
            <a:avLst/>
          </a:prstGeom>
          <a:noFill/>
        </p:spPr>
        <p:txBody>
          <a:bodyPr wrap="square" rtlCol="0">
            <a:spAutoFit/>
          </a:bodyPr>
          <a:lstStyle/>
          <a:p>
            <a:pPr marL="285750" indent="-285750">
              <a:buFont typeface="Arial" panose="020B0604020202020204" pitchFamily="34" charset="0"/>
              <a:buChar char="•"/>
            </a:pPr>
            <a:r>
              <a:rPr lang="pt-BR" sz="1800" b="1" dirty="0">
                <a:latin typeface="Calibri" panose="020F0502020204030204" pitchFamily="34" charset="0"/>
              </a:rPr>
              <a:t>Ciclo PDCA</a:t>
            </a:r>
          </a:p>
          <a:p>
            <a:r>
              <a:rPr lang="pt-BR" sz="1800" dirty="0">
                <a:latin typeface="Calibri" panose="020F0502020204030204" pitchFamily="34" charset="0"/>
              </a:rPr>
              <a:t>PLAN - DO - CHECK - ACT em inglês ou </a:t>
            </a:r>
            <a:r>
              <a:rPr lang="pt-BR" sz="1800" dirty="0" err="1">
                <a:latin typeface="Calibri" panose="020F0502020204030204" pitchFamily="34" charset="0"/>
              </a:rPr>
              <a:t>Adjust</a:t>
            </a:r>
            <a:r>
              <a:rPr lang="pt-BR" sz="1800" dirty="0">
                <a:latin typeface="Calibri" panose="020F0502020204030204" pitchFamily="34" charset="0"/>
              </a:rPr>
              <a:t> é um método interativo de gestão de quatro passos, utilizado para o controle e melhoria contínua de processos e produtos. É também conhecido como o círculo/ciclo/roda de Deming, ciclo de </a:t>
            </a:r>
            <a:r>
              <a:rPr lang="pt-BR" sz="1800" dirty="0" err="1">
                <a:latin typeface="Calibri" panose="020F0502020204030204" pitchFamily="34" charset="0"/>
              </a:rPr>
              <a:t>Shewhart</a:t>
            </a:r>
            <a:r>
              <a:rPr lang="pt-BR" sz="1800" dirty="0">
                <a:latin typeface="Calibri" panose="020F0502020204030204" pitchFamily="34" charset="0"/>
              </a:rPr>
              <a:t>, círculo/ciclo de controle, ou PDSA (</a:t>
            </a:r>
            <a:r>
              <a:rPr lang="pt-BR" sz="1800" dirty="0" err="1">
                <a:latin typeface="Calibri" panose="020F0502020204030204" pitchFamily="34" charset="0"/>
              </a:rPr>
              <a:t>plan</a:t>
            </a:r>
            <a:r>
              <a:rPr lang="pt-BR" sz="1800" dirty="0">
                <a:latin typeface="Calibri" panose="020F0502020204030204" pitchFamily="34" charset="0"/>
              </a:rPr>
              <a:t>-do-</a:t>
            </a:r>
            <a:r>
              <a:rPr lang="pt-BR" sz="1800" dirty="0" err="1">
                <a:latin typeface="Calibri" panose="020F0502020204030204" pitchFamily="34" charset="0"/>
              </a:rPr>
              <a:t>study</a:t>
            </a:r>
            <a:r>
              <a:rPr lang="pt-BR" sz="1800" dirty="0">
                <a:latin typeface="Calibri" panose="020F0502020204030204" pitchFamily="34" charset="0"/>
              </a:rPr>
              <a:t>-</a:t>
            </a:r>
            <a:r>
              <a:rPr lang="pt-BR" sz="1800" dirty="0" err="1">
                <a:latin typeface="Calibri" panose="020F0502020204030204" pitchFamily="34" charset="0"/>
              </a:rPr>
              <a:t>act</a:t>
            </a:r>
            <a:r>
              <a:rPr lang="pt-BR" sz="1800" dirty="0">
                <a:latin typeface="Calibri" panose="020F0502020204030204" pitchFamily="34" charset="0"/>
              </a:rPr>
              <a:t>). </a:t>
            </a:r>
          </a:p>
          <a:p>
            <a:endParaRPr lang="pt-BR" sz="1800" dirty="0">
              <a:latin typeface="Calibri" panose="020F0502020204030204" pitchFamily="34" charset="0"/>
            </a:endParaRPr>
          </a:p>
          <a:p>
            <a:r>
              <a:rPr lang="pt-BR" sz="1800" dirty="0">
                <a:latin typeface="Calibri" panose="020F0502020204030204" pitchFamily="34" charset="0"/>
              </a:rPr>
              <a:t>Outra versão do ciclo PDCA é o OPDCA, onde a letra agregada "O" significa observação ou como algumas versões dizem "Observe a situação atual". Esta ênfase na observação e na condição atual é utilizada frequentemente na produção enxuta (Lean Manufacturing / Toyota </a:t>
            </a:r>
            <a:r>
              <a:rPr lang="pt-BR" sz="1800" dirty="0" err="1">
                <a:latin typeface="Calibri" panose="020F0502020204030204" pitchFamily="34" charset="0"/>
              </a:rPr>
              <a:t>Production</a:t>
            </a:r>
            <a:r>
              <a:rPr lang="pt-BR" sz="1800" dirty="0">
                <a:latin typeface="Calibri" panose="020F0502020204030204" pitchFamily="34" charset="0"/>
              </a:rPr>
              <a:t> System) do Sistema Toyota de Produção. É uma ferramenta baseada na repetição, aplicada sucessivamente nos processos buscando a melhoria de forma continuada para garantir o alcance das metas necessárias à sobrevivência de uma empresa. </a:t>
            </a:r>
          </a:p>
          <a:p>
            <a:r>
              <a:rPr lang="pt-BR" sz="1800" dirty="0">
                <a:latin typeface="Calibri" panose="020F0502020204030204" pitchFamily="34" charset="0"/>
              </a:rPr>
              <a:t>Pode ser utilizada em qualquer ramo de atividade, para alcançar um nível de gestão melhor a cada dia. Seu principal objetivo é tornar os processos da gestão de uma empresa mais ágeis, claros e objetivos. </a:t>
            </a:r>
          </a:p>
        </p:txBody>
      </p:sp>
      <p:sp>
        <p:nvSpPr>
          <p:cNvPr id="4" name="TextBox 51">
            <a:extLst>
              <a:ext uri="{FF2B5EF4-FFF2-40B4-BE49-F238E27FC236}">
                <a16:creationId xmlns:a16="http://schemas.microsoft.com/office/drawing/2014/main" id="{C0F19604-0DEB-4544-B831-4953086D4206}"/>
              </a:ext>
            </a:extLst>
          </p:cNvPr>
          <p:cNvSpPr txBox="1"/>
          <p:nvPr/>
        </p:nvSpPr>
        <p:spPr>
          <a:xfrm>
            <a:off x="453695" y="6471988"/>
            <a:ext cx="6569274" cy="3693319"/>
          </a:xfrm>
          <a:prstGeom prst="rect">
            <a:avLst/>
          </a:prstGeom>
          <a:noFill/>
        </p:spPr>
        <p:txBody>
          <a:bodyPr wrap="square" rtlCol="0">
            <a:spAutoFit/>
          </a:bodyPr>
          <a:lstStyle/>
          <a:p>
            <a:pPr marL="285750" indent="-285750">
              <a:buFont typeface="Arial" panose="020B0604020202020204" pitchFamily="34" charset="0"/>
              <a:buChar char="•"/>
            </a:pPr>
            <a:r>
              <a:rPr lang="pt-BR" sz="1800" b="1" dirty="0">
                <a:latin typeface="Calibri" panose="020F0502020204030204" pitchFamily="34" charset="0"/>
              </a:rPr>
              <a:t>5W2H</a:t>
            </a:r>
          </a:p>
          <a:p>
            <a:r>
              <a:rPr lang="pt-BR" sz="1800" dirty="0">
                <a:latin typeface="Calibri" panose="020F0502020204030204" pitchFamily="34" charset="0"/>
              </a:rPr>
              <a:t>Essa é uma metodologia criada no Japão que fazem as principais perguntas para um projeto. A sigla é formada pelas iniciais, em inglês, das sete diretrizes que, quando bem estabelecidas, eliminam quaisquer dúvidas que possam aparecer ao longo de um processo ou de uma atividade. Veja quais são:</a:t>
            </a:r>
          </a:p>
          <a:p>
            <a:r>
              <a:rPr lang="pt-BR" sz="1800" dirty="0">
                <a:latin typeface="Calibri" panose="020F0502020204030204" pitchFamily="34" charset="0"/>
              </a:rPr>
              <a:t>- Os 5W: </a:t>
            </a:r>
            <a:r>
              <a:rPr lang="pt-BR" sz="1800" dirty="0" err="1">
                <a:latin typeface="Calibri" panose="020F0502020204030204" pitchFamily="34" charset="0"/>
              </a:rPr>
              <a:t>What</a:t>
            </a:r>
            <a:r>
              <a:rPr lang="pt-BR" sz="1800" dirty="0">
                <a:latin typeface="Calibri" panose="020F0502020204030204" pitchFamily="34" charset="0"/>
              </a:rPr>
              <a:t> (o que será feito?) </a:t>
            </a:r>
            <a:r>
              <a:rPr lang="pt-BR" sz="1800" dirty="0" err="1">
                <a:latin typeface="Calibri" panose="020F0502020204030204" pitchFamily="34" charset="0"/>
              </a:rPr>
              <a:t>Why</a:t>
            </a:r>
            <a:r>
              <a:rPr lang="pt-BR" sz="1800" dirty="0">
                <a:latin typeface="Calibri" panose="020F0502020204030204" pitchFamily="34" charset="0"/>
              </a:rPr>
              <a:t> (por que será feito?) </a:t>
            </a:r>
            <a:r>
              <a:rPr lang="pt-BR" sz="1800" dirty="0" err="1">
                <a:latin typeface="Calibri" panose="020F0502020204030204" pitchFamily="34" charset="0"/>
              </a:rPr>
              <a:t>Where</a:t>
            </a:r>
            <a:r>
              <a:rPr lang="pt-BR" sz="1800" dirty="0">
                <a:latin typeface="Calibri" panose="020F0502020204030204" pitchFamily="34" charset="0"/>
              </a:rPr>
              <a:t> (onde será feito?) </a:t>
            </a:r>
            <a:r>
              <a:rPr lang="pt-BR" sz="1800" dirty="0" err="1">
                <a:latin typeface="Calibri" panose="020F0502020204030204" pitchFamily="34" charset="0"/>
              </a:rPr>
              <a:t>When</a:t>
            </a:r>
            <a:r>
              <a:rPr lang="pt-BR" sz="1800" dirty="0">
                <a:latin typeface="Calibri" panose="020F0502020204030204" pitchFamily="34" charset="0"/>
              </a:rPr>
              <a:t> (quando será feito?) Who (por quem será feito?) </a:t>
            </a:r>
          </a:p>
          <a:p>
            <a:r>
              <a:rPr lang="pt-BR" sz="1800" dirty="0">
                <a:latin typeface="Calibri" panose="020F0502020204030204" pitchFamily="34" charset="0"/>
              </a:rPr>
              <a:t>- Os 2H: </a:t>
            </a:r>
            <a:r>
              <a:rPr lang="pt-BR" sz="1800" dirty="0" err="1">
                <a:latin typeface="Calibri" panose="020F0502020204030204" pitchFamily="34" charset="0"/>
              </a:rPr>
              <a:t>How</a:t>
            </a:r>
            <a:r>
              <a:rPr lang="pt-BR" sz="1800" dirty="0">
                <a:latin typeface="Calibri" panose="020F0502020204030204" pitchFamily="34" charset="0"/>
              </a:rPr>
              <a:t> (como será feito?) </a:t>
            </a:r>
            <a:r>
              <a:rPr lang="pt-BR" sz="1800" dirty="0" err="1">
                <a:latin typeface="Calibri" panose="020F0502020204030204" pitchFamily="34" charset="0"/>
              </a:rPr>
              <a:t>How</a:t>
            </a:r>
            <a:r>
              <a:rPr lang="pt-BR" sz="1800" dirty="0">
                <a:latin typeface="Calibri" panose="020F0502020204030204" pitchFamily="34" charset="0"/>
              </a:rPr>
              <a:t> </a:t>
            </a:r>
            <a:r>
              <a:rPr lang="pt-BR" sz="1800" dirty="0" err="1">
                <a:latin typeface="Calibri" panose="020F0502020204030204" pitchFamily="34" charset="0"/>
              </a:rPr>
              <a:t>much</a:t>
            </a:r>
            <a:r>
              <a:rPr lang="pt-BR" sz="1800" dirty="0">
                <a:latin typeface="Calibri" panose="020F0502020204030204" pitchFamily="34" charset="0"/>
              </a:rPr>
              <a:t>(quanto vai custar?)</a:t>
            </a:r>
          </a:p>
          <a:p>
            <a:r>
              <a:rPr lang="pt-BR" sz="1800" dirty="0">
                <a:latin typeface="Calibri" panose="020F0502020204030204" pitchFamily="34" charset="0"/>
              </a:rPr>
              <a:t>Existem inúmeras vantagens em aplicar uma metodologia como esta, principalmente quando exige muitos colaboradores. Todos saberão exatamente o que precisam fazer e quando.</a:t>
            </a:r>
          </a:p>
        </p:txBody>
      </p:sp>
    </p:spTree>
    <p:extLst>
      <p:ext uri="{BB962C8B-B14F-4D97-AF65-F5344CB8AC3E}">
        <p14:creationId xmlns:p14="http://schemas.microsoft.com/office/powerpoint/2010/main" val="308094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7294305"/>
          </a:xfrm>
          <a:prstGeom prst="rect">
            <a:avLst/>
          </a:prstGeom>
          <a:noFill/>
        </p:spPr>
        <p:txBody>
          <a:bodyPr wrap="square" rtlCol="0">
            <a:spAutoFit/>
          </a:bodyPr>
          <a:lstStyle/>
          <a:p>
            <a:pPr marL="285750" indent="-285750">
              <a:buFont typeface="Arial" panose="020B0604020202020204" pitchFamily="34" charset="0"/>
              <a:buChar char="•"/>
            </a:pPr>
            <a:r>
              <a:rPr lang="pt-BR" sz="1800" b="1" dirty="0">
                <a:latin typeface="Calibri" panose="020F0502020204030204" pitchFamily="34" charset="0"/>
              </a:rPr>
              <a:t>Projetos on-line</a:t>
            </a:r>
          </a:p>
          <a:p>
            <a:pPr algn="just"/>
            <a:r>
              <a:rPr lang="pt-BR" sz="1800" dirty="0">
                <a:latin typeface="Calibri" panose="020F0502020204030204" pitchFamily="34" charset="0"/>
              </a:rPr>
              <a:t>Existem diversas ferramentas para desenvolver e gerenciar projetos e a maioria pode ser utilizada sem custo. Lembre-se que além das questões técnicas e mercadológicas, antes de qualquer coisa, estamos lidando com pessoas e a comunicação deve ser fácil e incentivada. Veja </a:t>
            </a:r>
            <a:r>
              <a:rPr lang="pt-BR" dirty="0">
                <a:latin typeface="Calibri" panose="020F0502020204030204" pitchFamily="34" charset="0"/>
              </a:rPr>
              <a:t>algumas </a:t>
            </a:r>
            <a:r>
              <a:rPr lang="pt-BR" sz="1800" dirty="0">
                <a:latin typeface="Calibri" panose="020F0502020204030204" pitchFamily="34" charset="0"/>
              </a:rPr>
              <a:t>ferramentas que pode ser úteis:</a:t>
            </a:r>
          </a:p>
          <a:p>
            <a:endParaRPr lang="pt-BR" sz="1800" dirty="0">
              <a:latin typeface="Calibri" panose="020F0502020204030204" pitchFamily="34" charset="0"/>
            </a:endParaRPr>
          </a:p>
          <a:p>
            <a:r>
              <a:rPr lang="pt-BR" sz="1800" dirty="0">
                <a:latin typeface="Calibri" panose="020F0502020204030204" pitchFamily="34" charset="0"/>
              </a:rPr>
              <a:t>- </a:t>
            </a:r>
            <a:r>
              <a:rPr lang="pt-BR" sz="1800" b="1" dirty="0" err="1">
                <a:latin typeface="Calibri" panose="020F0502020204030204" pitchFamily="34" charset="0"/>
              </a:rPr>
              <a:t>Asana</a:t>
            </a:r>
            <a:endParaRPr lang="pt-BR" sz="1800" b="1" dirty="0">
              <a:latin typeface="Calibri" panose="020F0502020204030204" pitchFamily="34" charset="0"/>
            </a:endParaRPr>
          </a:p>
          <a:p>
            <a:r>
              <a:rPr lang="pt-BR" sz="1800" dirty="0">
                <a:latin typeface="Calibri" panose="020F0502020204030204" pitchFamily="34" charset="0"/>
              </a:rPr>
              <a:t>Crie e desenvolva seus projetos de forma simples e colaborativa.</a:t>
            </a:r>
          </a:p>
          <a:p>
            <a:r>
              <a:rPr lang="pt-BR" sz="1800" dirty="0">
                <a:latin typeface="Calibri" panose="020F0502020204030204" pitchFamily="34" charset="0"/>
                <a:hlinkClick r:id="rId2"/>
              </a:rPr>
              <a:t>https://asana.com/pt</a:t>
            </a:r>
          </a:p>
          <a:p>
            <a:endParaRPr lang="pt-BR" sz="1800" dirty="0">
              <a:latin typeface="Calibri" panose="020F0502020204030204" pitchFamily="34" charset="0"/>
            </a:endParaRPr>
          </a:p>
          <a:p>
            <a:r>
              <a:rPr lang="pt-BR" sz="1800" dirty="0">
                <a:latin typeface="Calibri" panose="020F0502020204030204" pitchFamily="34" charset="0"/>
              </a:rPr>
              <a:t>- </a:t>
            </a:r>
            <a:r>
              <a:rPr lang="pt-BR" sz="1800" b="1" dirty="0" err="1">
                <a:latin typeface="Calibri" panose="020F0502020204030204" pitchFamily="34" charset="0"/>
              </a:rPr>
              <a:t>Trello</a:t>
            </a:r>
            <a:endParaRPr lang="pt-BR" sz="1800" b="1" dirty="0">
              <a:latin typeface="Calibri" panose="020F0502020204030204" pitchFamily="34" charset="0"/>
            </a:endParaRPr>
          </a:p>
          <a:p>
            <a:r>
              <a:rPr lang="pt-BR" sz="1800" dirty="0">
                <a:latin typeface="Calibri" panose="020F0502020204030204" pitchFamily="34" charset="0"/>
              </a:rPr>
              <a:t>Ferramenta para o desenvolvimento do projeto fácil de usar.</a:t>
            </a:r>
          </a:p>
          <a:p>
            <a:r>
              <a:rPr lang="pt-BR" sz="1800" dirty="0">
                <a:latin typeface="Calibri" panose="020F0502020204030204" pitchFamily="34" charset="0"/>
                <a:hlinkClick r:id="rId3"/>
              </a:rPr>
              <a:t>https://trello.com/pt-BR</a:t>
            </a:r>
          </a:p>
          <a:p>
            <a:endParaRPr lang="pt-BR" sz="1800" dirty="0">
              <a:latin typeface="Calibri" panose="020F0502020204030204" pitchFamily="34" charset="0"/>
            </a:endParaRPr>
          </a:p>
          <a:p>
            <a:r>
              <a:rPr lang="pt-BR" sz="1800" dirty="0">
                <a:latin typeface="Calibri" panose="020F0502020204030204" pitchFamily="34" charset="0"/>
              </a:rPr>
              <a:t>- </a:t>
            </a:r>
            <a:r>
              <a:rPr lang="pt-BR" sz="1800" b="1" dirty="0">
                <a:latin typeface="Calibri" panose="020F0502020204030204" pitchFamily="34" charset="0"/>
              </a:rPr>
              <a:t>Google</a:t>
            </a:r>
          </a:p>
          <a:p>
            <a:pPr algn="just"/>
            <a:r>
              <a:rPr lang="pt-BR" sz="1800" dirty="0">
                <a:latin typeface="Calibri" panose="020F0502020204030204" pitchFamily="34" charset="0"/>
              </a:rPr>
              <a:t>Existem diversas ferramentas do Google que pode ajudar muito a gestão, as vendas e outras ações para o seu negócio. O G </a:t>
            </a:r>
            <a:r>
              <a:rPr lang="pt-BR" sz="1800" dirty="0" err="1">
                <a:latin typeface="Calibri" panose="020F0502020204030204" pitchFamily="34" charset="0"/>
              </a:rPr>
              <a:t>Suite</a:t>
            </a:r>
            <a:r>
              <a:rPr lang="pt-BR" sz="1800" dirty="0">
                <a:latin typeface="Calibri" panose="020F0502020204030204" pitchFamily="34" charset="0"/>
              </a:rPr>
              <a:t> reúne a maioria dos programas e recentemente foi criado o que chamam de Google para </a:t>
            </a:r>
            <a:r>
              <a:rPr lang="pt-BR" sz="1800" dirty="0" err="1">
                <a:latin typeface="Calibri" panose="020F0502020204030204" pitchFamily="34" charset="0"/>
              </a:rPr>
              <a:t>PMEs</a:t>
            </a:r>
            <a:r>
              <a:rPr lang="pt-BR" sz="1800" dirty="0">
                <a:latin typeface="Calibri" panose="020F0502020204030204" pitchFamily="34" charset="0"/>
              </a:rPr>
              <a:t>. Vale conferir.</a:t>
            </a:r>
          </a:p>
          <a:p>
            <a:endParaRPr lang="pt-BR" sz="1800" dirty="0">
              <a:latin typeface="Calibri" panose="020F0502020204030204" pitchFamily="34" charset="0"/>
            </a:endParaRPr>
          </a:p>
          <a:p>
            <a:r>
              <a:rPr lang="pt-BR" sz="1800" dirty="0">
                <a:latin typeface="Calibri" panose="020F0502020204030204" pitchFamily="34" charset="0"/>
              </a:rPr>
              <a:t>- </a:t>
            </a:r>
            <a:r>
              <a:rPr lang="pt-BR" sz="1800" b="1" dirty="0">
                <a:latin typeface="Calibri" panose="020F0502020204030204" pitchFamily="34" charset="0"/>
              </a:rPr>
              <a:t>Slack</a:t>
            </a:r>
          </a:p>
          <a:p>
            <a:pPr algn="just"/>
            <a:r>
              <a:rPr lang="pt-BR" sz="1800" dirty="0">
                <a:latin typeface="Calibri" panose="020F0502020204030204" pitchFamily="34" charset="0"/>
              </a:rPr>
              <a:t>Essa ferramenta é ideal para desenvolver a comunicação, principalmente para projetos com colaboradores em home office. </a:t>
            </a:r>
          </a:p>
          <a:p>
            <a:r>
              <a:rPr lang="pt-BR" sz="1800" dirty="0">
                <a:latin typeface="Calibri" panose="020F0502020204030204" pitchFamily="34" charset="0"/>
                <a:hlinkClick r:id="rId4"/>
              </a:rPr>
              <a:t>https://slack.com/intl/pt-br/</a:t>
            </a:r>
          </a:p>
        </p:txBody>
      </p:sp>
    </p:spTree>
    <p:extLst>
      <p:ext uri="{BB962C8B-B14F-4D97-AF65-F5344CB8AC3E}">
        <p14:creationId xmlns:p14="http://schemas.microsoft.com/office/powerpoint/2010/main" val="4245851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7848302"/>
          </a:xfrm>
          <a:prstGeom prst="rect">
            <a:avLst/>
          </a:prstGeom>
          <a:noFill/>
        </p:spPr>
        <p:txBody>
          <a:bodyPr wrap="square" rtlCol="0">
            <a:spAutoFit/>
          </a:bodyPr>
          <a:lstStyle/>
          <a:p>
            <a:pPr marL="285750" indent="-285750">
              <a:buFont typeface="Arial" panose="020B0604020202020204" pitchFamily="34" charset="0"/>
              <a:buChar char="•"/>
            </a:pPr>
            <a:r>
              <a:rPr lang="pt-BR" sz="1800" b="1" dirty="0">
                <a:latin typeface="Calibri" panose="020F0502020204030204" pitchFamily="34" charset="0"/>
              </a:rPr>
              <a:t>Gestão integrada</a:t>
            </a:r>
          </a:p>
          <a:p>
            <a:pPr algn="just"/>
            <a:r>
              <a:rPr lang="pt-BR" sz="1800" dirty="0">
                <a:latin typeface="Calibri" panose="020F0502020204030204" pitchFamily="34" charset="0"/>
              </a:rPr>
              <a:t>Existe uma ferramenta que não pode deixar de fazer parte do dia a dia de uma empresa, o sistema de gestão. Ele vai estar presente em praticamente todas as ações que envolvem questões financeiras e tributárias. Isso inclui vendas, o controle do estoque, as compras, a cobrança e muito mais. </a:t>
            </a:r>
          </a:p>
          <a:p>
            <a:pPr algn="just"/>
            <a:endParaRPr lang="pt-BR" sz="1800" dirty="0">
              <a:latin typeface="Calibri" panose="020F0502020204030204" pitchFamily="34" charset="0"/>
            </a:endParaRPr>
          </a:p>
          <a:p>
            <a:pPr algn="just"/>
            <a:r>
              <a:rPr lang="pt-BR" sz="1800" dirty="0">
                <a:latin typeface="Calibri" panose="020F0502020204030204" pitchFamily="34" charset="0"/>
              </a:rPr>
              <a:t>É importante que um sistema de gestão ainda forneça os dados estratégicos como o fluxo de caixa, o giro de estoque, o ponto de equilíbrio, o DRE gerencial e muitas outros relatórios para que você possa </a:t>
            </a:r>
            <a:r>
              <a:rPr lang="pt-BR" sz="1800" dirty="0" err="1">
                <a:latin typeface="Calibri" panose="020F0502020204030204" pitchFamily="34" charset="0"/>
              </a:rPr>
              <a:t>todar</a:t>
            </a:r>
            <a:r>
              <a:rPr lang="pt-BR" sz="1800" dirty="0">
                <a:latin typeface="Calibri" panose="020F0502020204030204" pitchFamily="34" charset="0"/>
              </a:rPr>
              <a:t> as decisões necessárias rapidamente e om mais </a:t>
            </a:r>
            <a:r>
              <a:rPr lang="pt-BR" sz="1800" dirty="0" err="1">
                <a:latin typeface="Calibri" panose="020F0502020204030204" pitchFamily="34" charset="0"/>
              </a:rPr>
              <a:t>acertividade</a:t>
            </a:r>
            <a:r>
              <a:rPr lang="pt-BR" sz="1800" dirty="0">
                <a:latin typeface="Calibri" panose="020F0502020204030204" pitchFamily="34" charset="0"/>
              </a:rPr>
              <a:t>. </a:t>
            </a:r>
          </a:p>
          <a:p>
            <a:pPr algn="just"/>
            <a:endParaRPr lang="pt-BR" sz="1800" dirty="0">
              <a:latin typeface="Calibri" panose="020F0502020204030204" pitchFamily="34" charset="0"/>
            </a:endParaRPr>
          </a:p>
          <a:p>
            <a:pPr algn="just"/>
            <a:r>
              <a:rPr lang="pt-BR" sz="1800" dirty="0">
                <a:latin typeface="Calibri" panose="020F0502020204030204" pitchFamily="34" charset="0"/>
              </a:rPr>
              <a:t>O sistema deve também ter a capacidade de evoluir implementando novas ferramentas sempre que necessário, afinal, o mercado é extremamente competitivo e você deve ter todos os recursos para melhorar os seus processos. </a:t>
            </a:r>
          </a:p>
          <a:p>
            <a:pPr algn="just"/>
            <a:r>
              <a:rPr lang="pt-BR" sz="1800" dirty="0">
                <a:latin typeface="Calibri" panose="020F0502020204030204" pitchFamily="34" charset="0"/>
              </a:rPr>
              <a:t>Utilize um sistema de gestão em nuvem, isso é obrigatório principalmente depois do COVID 19. O movimento de migração para nuvem acelerou e, mais do que nunca, pode ser agora um diferencial que certamente deve ser utilizado. </a:t>
            </a:r>
          </a:p>
          <a:p>
            <a:endParaRPr lang="pt-BR" sz="1800" dirty="0">
              <a:latin typeface="Calibri" panose="020F0502020204030204" pitchFamily="34" charset="0"/>
            </a:endParaRPr>
          </a:p>
          <a:p>
            <a:pPr algn="just"/>
            <a:r>
              <a:rPr lang="pt-BR" sz="1800" dirty="0">
                <a:latin typeface="Calibri" panose="020F0502020204030204" pitchFamily="34" charset="0"/>
              </a:rPr>
              <a:t>Por fim, busque por inovação, simplicidade e eficiência. O Sistema Aivis faz tudo isso e muito mais. É um emissor de diversos modelos de notas fiscais como a NF-e, NFC-e, o MDF-e por exemplo, além de fazer a gestão financeira e o controle de estoque. </a:t>
            </a:r>
            <a:r>
              <a:rPr lang="pt-BR" sz="1800" dirty="0" err="1">
                <a:latin typeface="Calibri" panose="020F0502020204030204" pitchFamily="34" charset="0"/>
              </a:rPr>
              <a:t>Possue</a:t>
            </a:r>
            <a:r>
              <a:rPr lang="pt-BR" sz="1800" dirty="0">
                <a:latin typeface="Calibri" panose="020F0502020204030204" pitchFamily="34" charset="0"/>
              </a:rPr>
              <a:t> uma ferramenta para frente de loja com múltiplos caixas e pode ser utilizado em qualquer computador ou até mesmo em um celular. </a:t>
            </a:r>
            <a:endParaRPr lang="pt-BR" sz="1800" dirty="0">
              <a:latin typeface="Calibri" panose="020F0502020204030204" pitchFamily="34" charset="0"/>
              <a:hlinkClick r:id="rId2"/>
            </a:endParaRPr>
          </a:p>
        </p:txBody>
      </p:sp>
    </p:spTree>
    <p:extLst>
      <p:ext uri="{BB962C8B-B14F-4D97-AF65-F5344CB8AC3E}">
        <p14:creationId xmlns:p14="http://schemas.microsoft.com/office/powerpoint/2010/main" val="3024646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4524315"/>
          </a:xfrm>
          <a:prstGeom prst="rect">
            <a:avLst/>
          </a:prstGeom>
          <a:noFill/>
        </p:spPr>
        <p:txBody>
          <a:bodyPr wrap="square" rtlCol="0">
            <a:spAutoFit/>
          </a:bodyPr>
          <a:lstStyle/>
          <a:p>
            <a:pPr algn="just"/>
            <a:r>
              <a:rPr lang="pt-BR" sz="1800" dirty="0">
                <a:latin typeface="Calibri" panose="020F0502020204030204" pitchFamily="34" charset="0"/>
              </a:rPr>
              <a:t>É essencial ter tudo em um só lugar e integrado. Até mesmo se você tiver duas ou mais empresas, pode utilizar o Aivis com uma única conta fazendo suas vendas e emitindo as notas fiscais com poucos cliques. </a:t>
            </a:r>
          </a:p>
          <a:p>
            <a:endParaRPr lang="pt-BR" sz="1800" dirty="0">
              <a:latin typeface="Calibri" panose="020F0502020204030204" pitchFamily="34" charset="0"/>
            </a:endParaRPr>
          </a:p>
          <a:p>
            <a:pPr algn="just"/>
            <a:r>
              <a:rPr lang="pt-BR" sz="1800" dirty="0">
                <a:latin typeface="Calibri" panose="020F0502020204030204" pitchFamily="34" charset="0"/>
              </a:rPr>
              <a:t>O sistema de gestão deve começar a ser utilizado um pouco antes de iniciar suas atividades. O sistema Aivis disponibiliza um período sem custos para as configuração e os cadastros, assim como oferece um treinamento personalizado para você e o seu negócio. </a:t>
            </a:r>
          </a:p>
          <a:p>
            <a:endParaRPr lang="pt-BR" sz="1800" dirty="0">
              <a:latin typeface="Calibri" panose="020F0502020204030204" pitchFamily="34" charset="0"/>
            </a:endParaRPr>
          </a:p>
          <a:p>
            <a:r>
              <a:rPr lang="pt-BR" sz="1800" dirty="0">
                <a:latin typeface="Calibri" panose="020F0502020204030204" pitchFamily="34" charset="0"/>
              </a:rPr>
              <a:t>Conheça o Sistema Aivis e agende uma conversa com um dos nossos especialistas.</a:t>
            </a:r>
          </a:p>
          <a:p>
            <a:r>
              <a:rPr lang="pt-BR" sz="1800" dirty="0">
                <a:latin typeface="Calibri" panose="020F0502020204030204" pitchFamily="34" charset="0"/>
                <a:hlinkClick r:id="rId2"/>
              </a:rPr>
              <a:t>https://www.aivis.com.br/site/</a:t>
            </a:r>
          </a:p>
          <a:p>
            <a:r>
              <a:rPr lang="en-US" sz="1800" dirty="0">
                <a:latin typeface="Calibri" panose="020F0502020204030204" pitchFamily="34" charset="0"/>
              </a:rPr>
              <a:t>WhatsApp </a:t>
            </a:r>
            <a:r>
              <a:rPr lang="en-US" sz="1800" dirty="0">
                <a:latin typeface="Calibri" panose="020F0502020204030204" pitchFamily="34" charset="0"/>
                <a:hlinkClick r:id="rId3"/>
              </a:rPr>
              <a:t>http://api.whatsapp.com/send?1=pt_BR&amp;phone=5522988322649</a:t>
            </a:r>
          </a:p>
          <a:p>
            <a:pPr marL="285750" indent="-285750">
              <a:buFont typeface="Arial" panose="020B0604020202020204" pitchFamily="34" charset="0"/>
              <a:buChar char="•"/>
            </a:pPr>
            <a:endParaRPr lang="pt-BR" sz="1800" dirty="0">
              <a:latin typeface="Calibri" panose="020F0502020204030204" pitchFamily="34" charset="0"/>
              <a:hlinkClick r:id="rId4"/>
            </a:endParaRPr>
          </a:p>
        </p:txBody>
      </p:sp>
      <p:pic>
        <p:nvPicPr>
          <p:cNvPr id="3" name="Imagem 2" descr="Uma imagem contendo pessoa, ao ar livre, mesa, mulher&#10;&#10;Descrição gerada automaticamente">
            <a:hlinkClick r:id="rId2"/>
            <a:extLst>
              <a:ext uri="{FF2B5EF4-FFF2-40B4-BE49-F238E27FC236}">
                <a16:creationId xmlns:a16="http://schemas.microsoft.com/office/drawing/2014/main" id="{FCEC0052-CA91-40A0-B5B1-17B834F3D7D4}"/>
              </a:ext>
            </a:extLst>
          </p:cNvPr>
          <p:cNvPicPr>
            <a:picLocks noChangeAspect="1"/>
          </p:cNvPicPr>
          <p:nvPr/>
        </p:nvPicPr>
        <p:blipFill>
          <a:blip r:embed="rId5"/>
          <a:stretch>
            <a:fillRect/>
          </a:stretch>
        </p:blipFill>
        <p:spPr>
          <a:xfrm>
            <a:off x="453693" y="6189837"/>
            <a:ext cx="6602936" cy="3488959"/>
          </a:xfrm>
          <a:prstGeom prst="rect">
            <a:avLst/>
          </a:prstGeom>
        </p:spPr>
      </p:pic>
    </p:spTree>
    <p:extLst>
      <p:ext uri="{BB962C8B-B14F-4D97-AF65-F5344CB8AC3E}">
        <p14:creationId xmlns:p14="http://schemas.microsoft.com/office/powerpoint/2010/main" val="3040726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Mercado 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tendências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7017306"/>
          </a:xfrm>
          <a:prstGeom prst="rect">
            <a:avLst/>
          </a:prstGeom>
          <a:noFill/>
        </p:spPr>
        <p:txBody>
          <a:bodyPr wrap="square" rtlCol="0">
            <a:spAutoFit/>
          </a:bodyPr>
          <a:lstStyle/>
          <a:p>
            <a:pPr algn="just"/>
            <a:r>
              <a:rPr lang="pt-BR" sz="1800" dirty="0"/>
              <a:t>Com a epidemia de covid-19, muitas foram as mudanças que tivemos que enfrentar em todos os setores de nossas vidas. De repente, tivemos a necessidade de nos isolarmos em casa e graças à tecnologia, conseguimos implementar novas formas de trabalho e ações para não paralisarmos totalmente.</a:t>
            </a:r>
          </a:p>
          <a:p>
            <a:pPr algn="just"/>
            <a:endParaRPr lang="pt" sz="1800" dirty="0"/>
          </a:p>
          <a:p>
            <a:pPr algn="just"/>
            <a:r>
              <a:rPr lang="pt-BR" sz="1800" dirty="0"/>
              <a:t>Assim, implementamos o home office e percebemos como é prático poder conciliar o trabalho e estar mais presente na família.</a:t>
            </a:r>
          </a:p>
          <a:p>
            <a:pPr algn="just"/>
            <a:endParaRPr lang="pt" sz="1800" dirty="0"/>
          </a:p>
          <a:p>
            <a:pPr algn="just"/>
            <a:r>
              <a:rPr lang="pt-BR" sz="1800" dirty="0"/>
              <a:t>Apostamos na tecnologia para estudarmos por aulas online e realizamos reuniões por vídeo conferência.</a:t>
            </a:r>
          </a:p>
          <a:p>
            <a:pPr algn="just"/>
            <a:endParaRPr lang="pt" sz="1800" dirty="0"/>
          </a:p>
          <a:p>
            <a:pPr algn="just"/>
            <a:r>
              <a:rPr lang="pt-BR" sz="1800" dirty="0"/>
              <a:t>Apesar dos desafios de implementar o desconhecido, conseguimos perceber que muitas dessas ferramentas mostraram-se muito mais práticas, econômicas e produtivas para nossas rotinas, por economizar tempo e dinheiro, mostrando uma maior agilidade na produção de resultados.</a:t>
            </a:r>
          </a:p>
          <a:p>
            <a:pPr algn="just"/>
            <a:endParaRPr lang="pt" sz="1800" dirty="0"/>
          </a:p>
          <a:p>
            <a:pPr algn="just"/>
            <a:r>
              <a:rPr lang="pt-BR" sz="1800" dirty="0"/>
              <a:t>Para falar a verdade, nos adequamos muito bem a essas novas ferramentas, que tornaram nossas rotinas muito mais práticas neste momento tão delicado. </a:t>
            </a:r>
          </a:p>
          <a:p>
            <a:pPr algn="just"/>
            <a:endParaRPr lang="pt" sz="1800" dirty="0">
              <a:latin typeface="Arial" panose="020B0604020202020204" pitchFamily="34" charset="0"/>
            </a:endParaRPr>
          </a:p>
          <a:p>
            <a:pPr algn="just"/>
            <a:r>
              <a:rPr lang="pt-BR" sz="1800" dirty="0">
                <a:latin typeface="Arial" panose="020B0604020202020204" pitchFamily="34" charset="0"/>
              </a:rPr>
              <a:t>O isolamento social trouxe muitas mudanças nas relações humanas em todos os sentidos, seja nas relações de trabalho, consumeristas ou familiares.</a:t>
            </a:r>
          </a:p>
        </p:txBody>
      </p:sp>
      <p:cxnSp>
        <p:nvCxnSpPr>
          <p:cNvPr id="16" name="Conector reto 15">
            <a:extLst>
              <a:ext uri="{FF2B5EF4-FFF2-40B4-BE49-F238E27FC236}">
                <a16:creationId xmlns:a16="http://schemas.microsoft.com/office/drawing/2014/main" id="{09292C9E-E356-405E-A323-756C6A8C411F}"/>
              </a:ext>
            </a:extLst>
          </p:cNvPr>
          <p:cNvCxnSpPr>
            <a:cxnSpLocks/>
          </p:cNvCxnSpPr>
          <p:nvPr/>
        </p:nvCxnSpPr>
        <p:spPr>
          <a:xfrm>
            <a:off x="492588" y="8652814"/>
            <a:ext cx="0" cy="682256"/>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CaixaDeTexto 17">
            <a:extLst>
              <a:ext uri="{FF2B5EF4-FFF2-40B4-BE49-F238E27FC236}">
                <a16:creationId xmlns:a16="http://schemas.microsoft.com/office/drawing/2014/main" id="{05AB0222-F489-4996-8DB0-34A4E41C99BD}"/>
              </a:ext>
            </a:extLst>
          </p:cNvPr>
          <p:cNvSpPr txBox="1"/>
          <p:nvPr/>
        </p:nvSpPr>
        <p:spPr>
          <a:xfrm>
            <a:off x="539750" y="8579529"/>
            <a:ext cx="6569274" cy="830997"/>
          </a:xfrm>
          <a:prstGeom prst="rect">
            <a:avLst/>
          </a:prstGeom>
          <a:noFill/>
        </p:spPr>
        <p:txBody>
          <a:bodyPr wrap="square">
            <a:spAutoFit/>
          </a:bodyPr>
          <a:lstStyle/>
          <a:p>
            <a:pPr algn="just"/>
            <a:r>
              <a:rPr lang="pt-BR" sz="2400" dirty="0">
                <a:solidFill>
                  <a:schemeClr val="accent2">
                    <a:lumMod val="75000"/>
                  </a:schemeClr>
                </a:solidFill>
              </a:rPr>
              <a:t>E no ambiente empresarial, quais serão as tendências nesse novo cenário?</a:t>
            </a:r>
          </a:p>
        </p:txBody>
      </p:sp>
    </p:spTree>
    <p:extLst>
      <p:ext uri="{BB962C8B-B14F-4D97-AF65-F5344CB8AC3E}">
        <p14:creationId xmlns:p14="http://schemas.microsoft.com/office/powerpoint/2010/main" val="2872797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Mercado 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tendências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4524315"/>
          </a:xfrm>
          <a:prstGeom prst="rect">
            <a:avLst/>
          </a:prstGeom>
          <a:noFill/>
        </p:spPr>
        <p:txBody>
          <a:bodyPr wrap="square" rtlCol="0">
            <a:spAutoFit/>
          </a:bodyPr>
          <a:lstStyle/>
          <a:p>
            <a:pPr algn="just"/>
            <a:r>
              <a:rPr lang="pt-BR" sz="1800" dirty="0"/>
              <a:t>Com a necessidade de isolamento, foi essencial que empresas de vários setores efetuassem mudanças urgentes na forma de trabalho, para não ter a paralisação permanente de suas atividades. Com isso, tiveram que se reinventar da noite para o dia e adotar novas ferramentas de trabalho, que acabaram demonstrando-se muito mais práticas e úteis para o dia a dia, apresentando melhores resultados</a:t>
            </a:r>
          </a:p>
          <a:p>
            <a:pPr algn="just"/>
            <a:endParaRPr lang="pt" sz="1800" dirty="0"/>
          </a:p>
          <a:p>
            <a:pPr algn="just"/>
            <a:r>
              <a:rPr lang="pt-BR" sz="1800" dirty="0"/>
              <a:t>O home office, por exemplo, demonstrou ser muito mais econômico, tanto para o empregador como para o colaborador, além de permitir a estes, um contato muito maior com a família e a realização de seu trabalho de forma mais livre e mais tranquila.</a:t>
            </a:r>
          </a:p>
          <a:p>
            <a:pPr algn="just"/>
            <a:endParaRPr lang="pt" sz="1800" dirty="0"/>
          </a:p>
          <a:p>
            <a:pPr algn="just"/>
            <a:r>
              <a:rPr lang="pt-BR" sz="1800" dirty="0"/>
              <a:t>Da mesma forma ocorreu com as reuniões, que mostraram ser muito mais produtivas quando realizadas por vídeo conferência, tendo uma melhor administração de tempo e maior praticidade.</a:t>
            </a:r>
          </a:p>
        </p:txBody>
      </p:sp>
      <p:pic>
        <p:nvPicPr>
          <p:cNvPr id="3" name="Imagem 2" descr="Uma imagem contendo pessoa, segurando, mão, homem&#10;&#10;Descrição gerada automaticamente">
            <a:extLst>
              <a:ext uri="{FF2B5EF4-FFF2-40B4-BE49-F238E27FC236}">
                <a16:creationId xmlns:a16="http://schemas.microsoft.com/office/drawing/2014/main" id="{232712FB-24A4-4119-8820-285133B2D685}"/>
              </a:ext>
            </a:extLst>
          </p:cNvPr>
          <p:cNvPicPr>
            <a:picLocks noChangeAspect="1"/>
          </p:cNvPicPr>
          <p:nvPr/>
        </p:nvPicPr>
        <p:blipFill>
          <a:blip r:embed="rId2"/>
          <a:stretch>
            <a:fillRect/>
          </a:stretch>
        </p:blipFill>
        <p:spPr>
          <a:xfrm>
            <a:off x="453693" y="6197108"/>
            <a:ext cx="6569275" cy="3963281"/>
          </a:xfrm>
          <a:prstGeom prst="rect">
            <a:avLst/>
          </a:prstGeom>
        </p:spPr>
      </p:pic>
    </p:spTree>
    <p:extLst>
      <p:ext uri="{BB962C8B-B14F-4D97-AF65-F5344CB8AC3E}">
        <p14:creationId xmlns:p14="http://schemas.microsoft.com/office/powerpoint/2010/main" val="247009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9233297"/>
          </a:xfrm>
          <a:prstGeom prst="rect">
            <a:avLst/>
          </a:prstGeom>
          <a:noFill/>
        </p:spPr>
        <p:txBody>
          <a:bodyPr wrap="square" rtlCol="0">
            <a:spAutoFit/>
          </a:bodyPr>
          <a:lstStyle/>
          <a:p>
            <a:pPr algn="just"/>
            <a:r>
              <a:rPr lang="pt-BR" sz="1800" dirty="0"/>
              <a:t>A implementação de um </a:t>
            </a:r>
            <a:r>
              <a:rPr lang="pt-BR" sz="1800" b="1" dirty="0"/>
              <a:t>sistema online</a:t>
            </a:r>
            <a:r>
              <a:rPr lang="pt-BR" sz="1800" dirty="0"/>
              <a:t>, como o </a:t>
            </a:r>
            <a:r>
              <a:rPr lang="pt-BR" sz="1800" b="1" dirty="0"/>
              <a:t>Aivis</a:t>
            </a:r>
            <a:r>
              <a:rPr lang="pt-BR" sz="1800" dirty="0"/>
              <a:t> por diversas empresas, garantiu uma maior acessibilidade ao negócio, assim como a realização de vendas a qualquer hora e de qualquer lugar, por um computador ou pelo próprio celular, economizando com TI e mensalidade, além de facilitar o e-commerce, já que a necessidade de vender online, levou muitas lojas e empresas para o ambiente virtual.</a:t>
            </a:r>
          </a:p>
          <a:p>
            <a:pPr algn="just"/>
            <a:endParaRPr lang="pt" sz="1800" dirty="0">
              <a:latin typeface="Arial" panose="020B0604020202020204" pitchFamily="34" charset="0"/>
            </a:endParaRPr>
          </a:p>
          <a:p>
            <a:pPr algn="just"/>
            <a:r>
              <a:rPr lang="pt-BR" sz="1800" dirty="0">
                <a:latin typeface="Arial" panose="020B0604020202020204" pitchFamily="34" charset="0"/>
              </a:rPr>
              <a:t>Assim, sem dúvida essas serão mudanças positivas que farão parte deste novo cenário empresarial que se apresentará pós-pandemia e, inclusive, reduzirão consideravelmente o valor de investimento inicial de uma empresa. Mas isso foi possível?</a:t>
            </a:r>
          </a:p>
          <a:p>
            <a:pPr algn="just"/>
            <a:endParaRPr lang="pt" sz="1800" dirty="0">
              <a:latin typeface="Arial" panose="020B0604020202020204" pitchFamily="34" charset="0"/>
            </a:endParaRPr>
          </a:p>
          <a:p>
            <a:pPr algn="just"/>
            <a:r>
              <a:rPr lang="pt-BR" sz="1800" dirty="0">
                <a:latin typeface="Arial" panose="020B0604020202020204" pitchFamily="34" charset="0"/>
              </a:rPr>
              <a:t>Sem poder sair de casa o brasileiro apostou no </a:t>
            </a:r>
            <a:r>
              <a:rPr lang="pt-BR" sz="1800" b="1" dirty="0">
                <a:latin typeface="Arial" panose="020B0604020202020204" pitchFamily="34" charset="0"/>
              </a:rPr>
              <a:t>e-commerce</a:t>
            </a:r>
            <a:r>
              <a:rPr lang="pt-BR" sz="1800" dirty="0">
                <a:latin typeface="Arial" panose="020B0604020202020204" pitchFamily="34" charset="0"/>
              </a:rPr>
              <a:t>, que teve um aumento no percentual de venda de 81% no país. Esta foi uma mudança notória trazida pela quarentena que com certeza permanecera pós pandemia.</a:t>
            </a:r>
          </a:p>
          <a:p>
            <a:pPr algn="just"/>
            <a:endParaRPr lang="pt" sz="1800" dirty="0">
              <a:latin typeface="Arial" panose="020B0604020202020204" pitchFamily="34" charset="0"/>
            </a:endParaRPr>
          </a:p>
          <a:p>
            <a:pPr algn="just"/>
            <a:r>
              <a:rPr lang="pt-BR" sz="1800" dirty="0">
                <a:latin typeface="Arial" panose="020B0604020202020204" pitchFamily="34" charset="0"/>
              </a:rPr>
              <a:t>Assim, para os comerciantes que tiveram que paralisar temporariamente suas vendas devido ao fechamento do estabelecimento, a internet passou a ser uma excelente opção para realizar suas vendas, seja por uma loja online ou por redes sociais, o que mostrou ser bem mais econômico para o comerciante e mais rentável, uma vez que disponibiliza seu produto para um número muito maior de pessoas.</a:t>
            </a:r>
          </a:p>
          <a:p>
            <a:pPr algn="just"/>
            <a:endParaRPr lang="pt" sz="1800" dirty="0">
              <a:latin typeface="Arial" panose="020B0604020202020204" pitchFamily="34" charset="0"/>
            </a:endParaRPr>
          </a:p>
          <a:p>
            <a:pPr algn="just"/>
            <a:r>
              <a:rPr lang="pt-BR" sz="1800" dirty="0">
                <a:latin typeface="Arial" panose="020B0604020202020204" pitchFamily="34" charset="0"/>
              </a:rPr>
              <a:t>Com o isolamento social novas possibilidades mostram-se também possíveis e práticas no ambiente familiar. Para aqueles que possuem filhos ou gostam de estudar, tiveram a experiência do </a:t>
            </a:r>
            <a:r>
              <a:rPr lang="pt-BR" sz="1800" b="1" dirty="0">
                <a:latin typeface="Arial" panose="020B0604020202020204" pitchFamily="34" charset="0"/>
              </a:rPr>
              <a:t>ensino EAD</a:t>
            </a:r>
            <a:r>
              <a:rPr lang="pt-BR" sz="1800" dirty="0">
                <a:latin typeface="Arial" panose="020B0604020202020204" pitchFamily="34" charset="0"/>
              </a:rPr>
              <a:t>, que provavelmente será uma realidade muito mais assídua e prática no futuro.</a:t>
            </a:r>
          </a:p>
          <a:p>
            <a:pPr algn="just"/>
            <a:endParaRPr lang="pt" sz="1800" dirty="0">
              <a:latin typeface="Arial" panose="020B0604020202020204" pitchFamily="34" charset="0"/>
            </a:endParaRPr>
          </a:p>
          <a:p>
            <a:pPr algn="just"/>
            <a:endParaRPr lang="pt-BR" sz="1800" dirty="0">
              <a:latin typeface="Calibri" panose="020F0502020204030204" pitchFamily="34" charset="0"/>
              <a:hlinkClick r:id="rId2"/>
            </a:endParaRPr>
          </a:p>
        </p:txBody>
      </p:sp>
    </p:spTree>
    <p:extLst>
      <p:ext uri="{BB962C8B-B14F-4D97-AF65-F5344CB8AC3E}">
        <p14:creationId xmlns:p14="http://schemas.microsoft.com/office/powerpoint/2010/main" val="947519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Ferramentas de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gestão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87355" y="1491034"/>
            <a:ext cx="6569274" cy="8956298"/>
          </a:xfrm>
          <a:prstGeom prst="rect">
            <a:avLst/>
          </a:prstGeom>
          <a:noFill/>
        </p:spPr>
        <p:txBody>
          <a:bodyPr wrap="square" rtlCol="0">
            <a:spAutoFit/>
          </a:bodyPr>
          <a:lstStyle/>
          <a:p>
            <a:pPr algn="just"/>
            <a:r>
              <a:rPr lang="pt-BR" sz="1800" dirty="0"/>
              <a:t>investir em </a:t>
            </a:r>
            <a:r>
              <a:rPr lang="pt-BR" sz="1800" b="1" dirty="0"/>
              <a:t>cursos online </a:t>
            </a:r>
            <a:r>
              <a:rPr lang="pt-BR" sz="1800" dirty="0"/>
              <a:t>e contratar estes serviços para especialização de sua equipe, garantirá o crescimento de sua empresa e potencializara os resultados do seu negócio por um custo muito menor. Os cursos online são, inclusive, uma excelente opção de negócio.</a:t>
            </a:r>
          </a:p>
          <a:p>
            <a:pPr algn="just"/>
            <a:endParaRPr lang="pt" sz="1800" dirty="0"/>
          </a:p>
          <a:p>
            <a:pPr algn="just"/>
            <a:endParaRPr lang="pt-BR" sz="1800" dirty="0"/>
          </a:p>
          <a:p>
            <a:pPr algn="just"/>
            <a:endParaRPr lang="pt-BR" dirty="0"/>
          </a:p>
          <a:p>
            <a:pPr algn="just"/>
            <a:endParaRPr lang="pt-BR" sz="1800" dirty="0"/>
          </a:p>
          <a:p>
            <a:pPr algn="just"/>
            <a:endParaRPr lang="pt-BR" dirty="0"/>
          </a:p>
          <a:p>
            <a:pPr algn="just"/>
            <a:endParaRPr lang="pt-BR" sz="1800" dirty="0"/>
          </a:p>
          <a:p>
            <a:pPr algn="just"/>
            <a:endParaRPr lang="pt-BR" dirty="0"/>
          </a:p>
          <a:p>
            <a:pPr algn="just"/>
            <a:endParaRPr lang="pt-BR" sz="1800" dirty="0"/>
          </a:p>
          <a:p>
            <a:pPr algn="just"/>
            <a:endParaRPr lang="pt-BR" dirty="0"/>
          </a:p>
          <a:p>
            <a:pPr algn="just"/>
            <a:endParaRPr lang="pt-BR" sz="1800" dirty="0"/>
          </a:p>
          <a:p>
            <a:pPr algn="just"/>
            <a:endParaRPr lang="pt-BR" dirty="0"/>
          </a:p>
          <a:p>
            <a:pPr algn="just"/>
            <a:r>
              <a:rPr lang="pt-BR" sz="1800" dirty="0"/>
              <a:t>Outra mudança que veio para ficar foi o </a:t>
            </a:r>
            <a:r>
              <a:rPr lang="pt-BR" sz="1800" b="1" dirty="0"/>
              <a:t>Home Office</a:t>
            </a:r>
            <a:r>
              <a:rPr lang="pt-BR" sz="1800" dirty="0"/>
              <a:t>. Com a necessidade de isolamento, o trabalho em casa, seja como colaborador, trabalhando por metas, vendendo e emitindo notas, ou como empresário, gerindo sua empresa, ficou muito mais fácil com a utilização de um sistema online. </a:t>
            </a:r>
          </a:p>
          <a:p>
            <a:pPr algn="just"/>
            <a:endParaRPr lang="pt" sz="1800" dirty="0"/>
          </a:p>
          <a:p>
            <a:pPr algn="just"/>
            <a:r>
              <a:rPr lang="pt-BR" sz="1800" dirty="0"/>
              <a:t>A acessibilidade à empresa passou a ser uma necessidade para os novos tempos, a facilidade de gerir a empresa e trabalhar de casa ou de onde estiver, pelo computador ou pelo celular, a qualquer momento, reduz os custos da empresa e aumenta a produtividade.</a:t>
            </a:r>
          </a:p>
          <a:p>
            <a:pPr algn="just"/>
            <a:endParaRPr lang="pt" sz="1800" dirty="0"/>
          </a:p>
          <a:p>
            <a:pPr algn="just"/>
            <a:r>
              <a:rPr lang="pt-BR" sz="1800" dirty="0"/>
              <a:t>Essa nova realidade possibilitou uma maior convivência entre as famílias, uma maleabilidade no horário de trabalho, que agora pode ser executado de forma mais tranquila e com maior aproveitamento do tempo.</a:t>
            </a:r>
          </a:p>
          <a:p>
            <a:pPr algn="just"/>
            <a:endParaRPr lang="pt-BR" sz="1800" dirty="0">
              <a:latin typeface="Calibri" panose="020F0502020204030204" pitchFamily="34" charset="0"/>
              <a:hlinkClick r:id="rId2"/>
            </a:endParaRPr>
          </a:p>
        </p:txBody>
      </p:sp>
      <p:pic>
        <p:nvPicPr>
          <p:cNvPr id="7" name="Imagem 6" descr="Mulher sentada em frente a computador&#10;&#10;Descrição gerada automaticamente">
            <a:extLst>
              <a:ext uri="{FF2B5EF4-FFF2-40B4-BE49-F238E27FC236}">
                <a16:creationId xmlns:a16="http://schemas.microsoft.com/office/drawing/2014/main" id="{52C114F0-98A5-4CDB-A879-71339709EE45}"/>
              </a:ext>
            </a:extLst>
          </p:cNvPr>
          <p:cNvPicPr>
            <a:picLocks noChangeAspect="1"/>
          </p:cNvPicPr>
          <p:nvPr/>
        </p:nvPicPr>
        <p:blipFill>
          <a:blip r:embed="rId3"/>
          <a:stretch>
            <a:fillRect/>
          </a:stretch>
        </p:blipFill>
        <p:spPr>
          <a:xfrm>
            <a:off x="539750" y="3054575"/>
            <a:ext cx="6483219" cy="2756379"/>
          </a:xfrm>
          <a:prstGeom prst="rect">
            <a:avLst/>
          </a:prstGeom>
        </p:spPr>
      </p:pic>
    </p:spTree>
    <p:extLst>
      <p:ext uri="{BB962C8B-B14F-4D97-AF65-F5344CB8AC3E}">
        <p14:creationId xmlns:p14="http://schemas.microsoft.com/office/powerpoint/2010/main" val="3059653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a:extLst>
              <a:ext uri="{FF2B5EF4-FFF2-40B4-BE49-F238E27FC236}">
                <a16:creationId xmlns:a16="http://schemas.microsoft.com/office/drawing/2014/main" id="{47AFD8DE-1BCC-CE4E-8E56-1A4B96E78E3E}"/>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1489B9-736F-3C46-9D80-422D5429C0C7}"/>
              </a:ext>
            </a:extLst>
          </p:cNvPr>
          <p:cNvSpPr txBox="1"/>
          <p:nvPr/>
        </p:nvSpPr>
        <p:spPr>
          <a:xfrm>
            <a:off x="453695" y="1644662"/>
            <a:ext cx="6569274" cy="9971961"/>
          </a:xfrm>
          <a:prstGeom prst="rect">
            <a:avLst/>
          </a:prstGeom>
          <a:noFill/>
        </p:spPr>
        <p:txBody>
          <a:bodyPr wrap="square" rtlCol="0">
            <a:spAutoFit/>
          </a:bodyPr>
          <a:lstStyle/>
          <a:p>
            <a:pPr algn="just"/>
            <a:r>
              <a:rPr lang="pt-BR" sz="1800" dirty="0"/>
              <a:t>Não importa o tamanho do seu negócio, é necessário planejar e organizar. Para isso, você depende de ter acesso a informação qualificada capaz de te mostrar problemas e indicar soluções. </a:t>
            </a:r>
          </a:p>
          <a:p>
            <a:pPr algn="just"/>
            <a:endParaRPr lang="pt-BR" dirty="0"/>
          </a:p>
          <a:p>
            <a:pPr algn="just"/>
            <a:r>
              <a:rPr lang="pt-BR" sz="1800" dirty="0"/>
              <a:t>Outro ponto fundamental é o tempo. Não podemos perder horas para realizar tarefas que podem ser feitas em minutos. Anotações em papel ou mesmo planilhas, vão exigir muito mais trabalho e a chance de erros é enorme. </a:t>
            </a:r>
            <a:r>
              <a:rPr lang="pt-BR" dirty="0"/>
              <a:t>A i</a:t>
            </a:r>
            <a:r>
              <a:rPr lang="pt-BR" sz="1800" dirty="0"/>
              <a:t>nformação errada ou a falta dela, pode levar ao indesejado fracasso. </a:t>
            </a:r>
          </a:p>
          <a:p>
            <a:pPr algn="just"/>
            <a:endParaRPr lang="pt-BR" sz="1800" dirty="0">
              <a:highlight>
                <a:srgbClr val="FFFFFF"/>
              </a:highlight>
            </a:endParaRPr>
          </a:p>
          <a:p>
            <a:pPr algn="just"/>
            <a:r>
              <a:rPr lang="pt-BR" sz="2400" dirty="0">
                <a:solidFill>
                  <a:schemeClr val="accent2">
                    <a:lumMod val="75000"/>
                  </a:schemeClr>
                </a:solidFill>
              </a:rPr>
              <a:t>Existem ações que são essenciais. Organização e conhecimento requerem constante investimento. </a:t>
            </a:r>
          </a:p>
          <a:p>
            <a:pPr algn="just"/>
            <a:r>
              <a:rPr lang="pt-BR" sz="1800" dirty="0"/>
              <a:t> </a:t>
            </a:r>
            <a:endParaRPr lang="pt-BR" dirty="0"/>
          </a:p>
          <a:p>
            <a:pPr algn="just"/>
            <a:r>
              <a:rPr lang="pt-BR" sz="1800" dirty="0"/>
              <a:t>Tenha um plano de crescimento bem definido. Para isso, faz-se necessário avaliar o ponto de equilíbrio e o custo variável para que o crescimento seja sustentável e constante. Fluxo de caixa, DRE gerencial, controle de estoque e a correta aplicação da tributação não são opções. Ou você faz corretamente ou vai correr muitos riscos de não ter um negócio saudável em pouco tempo. </a:t>
            </a:r>
          </a:p>
          <a:p>
            <a:pPr algn="just"/>
            <a:endParaRPr lang="pt-BR" dirty="0"/>
          </a:p>
          <a:p>
            <a:pPr algn="just"/>
            <a:r>
              <a:rPr lang="pt-BR" sz="1800" dirty="0"/>
              <a:t>Não misture vida financeira pessoal, com o financeiro da empresa. É um tiro certeiro no pé que vai desestruturar completamente os dados e dificultar a tomada de decisões. </a:t>
            </a:r>
          </a:p>
          <a:p>
            <a:pPr algn="just"/>
            <a:endParaRPr lang="pt-BR" dirty="0"/>
          </a:p>
          <a:p>
            <a:pPr algn="just"/>
            <a:r>
              <a:rPr lang="pt-BR" sz="1800" dirty="0"/>
              <a:t>Perseverança, essa é a palavra mágica, mas ela deve ser precedida de organização, planejamento e a capacidade de entender quais os melhores caminhos e alterar os planos sempre que necessário. </a:t>
            </a:r>
          </a:p>
          <a:p>
            <a:pPr algn="just"/>
            <a:endParaRPr lang="pt-BR" dirty="0"/>
          </a:p>
          <a:p>
            <a:pPr algn="just"/>
            <a:r>
              <a:rPr lang="pt-BR" sz="1800" dirty="0"/>
              <a:t>Por fim, tenha um sistema de gestão simples de usar e completo. Pode custar menos do que você imagina e os cadastros podem ser facilmente inseridos </a:t>
            </a:r>
            <a:r>
              <a:rPr lang="pt-BR" dirty="0"/>
              <a:t>através de importações e outros meios. </a:t>
            </a:r>
          </a:p>
          <a:p>
            <a:pPr algn="just"/>
            <a:endParaRPr lang="pt-BR" sz="1800" dirty="0"/>
          </a:p>
          <a:p>
            <a:pPr algn="just"/>
            <a:endParaRPr lang="pt-BR" sz="1800" dirty="0"/>
          </a:p>
          <a:p>
            <a:pPr algn="just"/>
            <a:endParaRPr lang="pt-BR" sz="1800" dirty="0"/>
          </a:p>
        </p:txBody>
      </p:sp>
      <p:sp>
        <p:nvSpPr>
          <p:cNvPr id="17" name="TextBox 16">
            <a:extLst>
              <a:ext uri="{FF2B5EF4-FFF2-40B4-BE49-F238E27FC236}">
                <a16:creationId xmlns:a16="http://schemas.microsoft.com/office/drawing/2014/main" id="{675D5C60-D1B1-AC49-BB37-C29139A6A66F}"/>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18" name="Прямоугольник 17">
            <a:extLst>
              <a:ext uri="{FF2B5EF4-FFF2-40B4-BE49-F238E27FC236}">
                <a16:creationId xmlns:a16="http://schemas.microsoft.com/office/drawing/2014/main" id="{D0999764-2575-CA44-AB16-A9281EA2CEB8}"/>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Conclusão</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0" name="Прямая соединительная линия 19">
            <a:extLst>
              <a:ext uri="{FF2B5EF4-FFF2-40B4-BE49-F238E27FC236}">
                <a16:creationId xmlns:a16="http://schemas.microsoft.com/office/drawing/2014/main" id="{29F69104-D4EE-824A-9E9F-6BA93CAF835B}"/>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CE3F1794-97FF-8A4A-9811-BD9C142F7B10}"/>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2FAE1B80-A040-4C66-A963-039AE956191B}"/>
              </a:ext>
            </a:extLst>
          </p:cNvPr>
          <p:cNvCxnSpPr>
            <a:cxnSpLocks/>
          </p:cNvCxnSpPr>
          <p:nvPr/>
        </p:nvCxnSpPr>
        <p:spPr>
          <a:xfrm>
            <a:off x="429337" y="4486275"/>
            <a:ext cx="0" cy="676275"/>
          </a:xfrm>
          <a:prstGeom prst="line">
            <a:avLst/>
          </a:prstGeom>
          <a:ln w="28575"/>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753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Прямая соединительная линия 23">
            <a:extLst>
              <a:ext uri="{FF2B5EF4-FFF2-40B4-BE49-F238E27FC236}">
                <a16:creationId xmlns:a16="http://schemas.microsoft.com/office/drawing/2014/main" id="{2861F58E-DA3F-774C-BA87-2C54EA6BA65F}"/>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E3FA755-6B79-8F40-A61E-5CBCC8BE02AE}"/>
              </a:ext>
            </a:extLst>
          </p:cNvPr>
          <p:cNvSpPr txBox="1"/>
          <p:nvPr/>
        </p:nvSpPr>
        <p:spPr>
          <a:xfrm>
            <a:off x="610659" y="1714559"/>
            <a:ext cx="6483219" cy="2972289"/>
          </a:xfrm>
          <a:prstGeom prst="rect">
            <a:avLst/>
          </a:prstGeom>
          <a:noFill/>
        </p:spPr>
        <p:txBody>
          <a:bodyPr wrap="square" rtlCol="0">
            <a:spAutoFit/>
          </a:bodyPr>
          <a:lstStyle/>
          <a:p>
            <a:pPr algn="just">
              <a:lnSpc>
                <a:spcPts val="1880"/>
              </a:lnSpc>
              <a:spcAft>
                <a:spcPts val="600"/>
              </a:spcAft>
            </a:pPr>
            <a:r>
              <a:rPr lang="pt-BR" sz="1800" dirty="0"/>
              <a:t>Quem nunca teve um grande sonho de montar seu próprio negócio e trabalhar por conta própria? Este desejo, com certeza, ocupa o pensamento de milhões de brasileiros que buscam uma melhor qualidade de vida.</a:t>
            </a:r>
          </a:p>
          <a:p>
            <a:pPr algn="just">
              <a:lnSpc>
                <a:spcPts val="1880"/>
              </a:lnSpc>
              <a:spcAft>
                <a:spcPts val="600"/>
              </a:spcAft>
            </a:pPr>
            <a:r>
              <a:rPr lang="pt-BR" sz="1800" dirty="0"/>
              <a:t>Com o advento das micro e pequenas empresas e todos os benefícios e facilidades trazidas por estas, o sonho do próprio empreendimento pôde se tornar realidade para muitas pessoas, que alcançaram o sucesso almejado e geraram emprego e receita através de uma gestão de excelência.</a:t>
            </a:r>
          </a:p>
          <a:p>
            <a:pPr>
              <a:lnSpc>
                <a:spcPts val="1880"/>
              </a:lnSpc>
              <a:spcAft>
                <a:spcPts val="600"/>
              </a:spcAft>
            </a:pPr>
            <a:endParaRPr lang="pt-BR" sz="1800" dirty="0"/>
          </a:p>
          <a:p>
            <a:pPr>
              <a:lnSpc>
                <a:spcPts val="1880"/>
              </a:lnSpc>
              <a:spcAft>
                <a:spcPts val="600"/>
              </a:spcAft>
            </a:pPr>
            <a:endParaRPr lang="en" sz="1050" dirty="0">
              <a:solidFill>
                <a:schemeClr val="tx1">
                  <a:lumMod val="95000"/>
                  <a:lumOff val="5000"/>
                </a:schemeClr>
              </a:solidFill>
              <a:effectLst/>
              <a:latin typeface="Century Gothic" panose="020B0502020202020204" pitchFamily="34" charset="0"/>
              <a:cs typeface="Arial Narrow" panose="020B0604020202020204" pitchFamily="34" charset="0"/>
            </a:endParaRPr>
          </a:p>
        </p:txBody>
      </p:sp>
      <p:sp>
        <p:nvSpPr>
          <p:cNvPr id="27" name="TextBox 26">
            <a:extLst>
              <a:ext uri="{FF2B5EF4-FFF2-40B4-BE49-F238E27FC236}">
                <a16:creationId xmlns:a16="http://schemas.microsoft.com/office/drawing/2014/main" id="{D10E803A-A500-7D47-97EC-BA015A72679E}"/>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28" name="Прямоугольник 27">
            <a:extLst>
              <a:ext uri="{FF2B5EF4-FFF2-40B4-BE49-F238E27FC236}">
                <a16:creationId xmlns:a16="http://schemas.microsoft.com/office/drawing/2014/main" id="{2ADFC560-8669-9D45-80D1-B8C16EA47583}"/>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Conceito</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de micro 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pequena</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empresa</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9" name="Прямая соединительная линия 28">
            <a:extLst>
              <a:ext uri="{FF2B5EF4-FFF2-40B4-BE49-F238E27FC236}">
                <a16:creationId xmlns:a16="http://schemas.microsoft.com/office/drawing/2014/main" id="{213E004A-603F-6F4A-B8A1-AFF96ED5104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09C1B5A8-502E-104C-8CC5-8C9759F39D8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752C2C1-3B4E-2848-AADD-0B0E46CA939E}"/>
              </a:ext>
            </a:extLst>
          </p:cNvPr>
          <p:cNvSpPr txBox="1"/>
          <p:nvPr/>
        </p:nvSpPr>
        <p:spPr>
          <a:xfrm>
            <a:off x="641046" y="5964904"/>
            <a:ext cx="3048459" cy="1526956"/>
          </a:xfrm>
          <a:prstGeom prst="rect">
            <a:avLst/>
          </a:prstGeom>
          <a:noFill/>
        </p:spPr>
        <p:txBody>
          <a:bodyPr wrap="square" rtlCol="0">
            <a:spAutoFit/>
          </a:bodyPr>
          <a:lstStyle/>
          <a:p>
            <a:pPr algn="just">
              <a:lnSpc>
                <a:spcPts val="1880"/>
              </a:lnSpc>
            </a:pPr>
            <a:r>
              <a:rPr lang="pt-BR" sz="1400" dirty="0"/>
              <a:t>No brasil, 90% das empresas são ME (micro empresa) e EPP (empresa de pequeno porte), sendo responsáveis por 27% do PIB nacional, segundo o SEBRAE. </a:t>
            </a:r>
          </a:p>
          <a:p>
            <a:pPr>
              <a:lnSpc>
                <a:spcPts val="1880"/>
              </a:lnSpc>
            </a:pPr>
            <a:endParaRPr lang="ru-RU" sz="1200" b="1" dirty="0">
              <a:solidFill>
                <a:schemeClr val="tx1">
                  <a:lumMod val="95000"/>
                  <a:lumOff val="5000"/>
                </a:schemeClr>
              </a:solidFill>
              <a:latin typeface="Century Gothic" panose="020B0502020202020204" pitchFamily="34" charset="0"/>
            </a:endParaRPr>
          </a:p>
        </p:txBody>
      </p:sp>
      <p:sp>
        <p:nvSpPr>
          <p:cNvPr id="73" name="TextBox 72">
            <a:extLst>
              <a:ext uri="{FF2B5EF4-FFF2-40B4-BE49-F238E27FC236}">
                <a16:creationId xmlns:a16="http://schemas.microsoft.com/office/drawing/2014/main" id="{F5D462BD-FB6E-D04E-B5D4-4BBE30557A0A}"/>
              </a:ext>
            </a:extLst>
          </p:cNvPr>
          <p:cNvSpPr txBox="1"/>
          <p:nvPr/>
        </p:nvSpPr>
        <p:spPr>
          <a:xfrm>
            <a:off x="641046" y="7831805"/>
            <a:ext cx="3195045" cy="823302"/>
          </a:xfrm>
          <a:prstGeom prst="rect">
            <a:avLst/>
          </a:prstGeom>
          <a:noFill/>
        </p:spPr>
        <p:txBody>
          <a:bodyPr wrap="square" rtlCol="0">
            <a:spAutoFit/>
          </a:bodyPr>
          <a:lstStyle/>
          <a:p>
            <a:pPr>
              <a:lnSpc>
                <a:spcPts val="1880"/>
              </a:lnSpc>
            </a:pPr>
            <a:r>
              <a:rPr lang="pt-BR" sz="1800" b="1" dirty="0"/>
              <a:t>Mas quais seriam exatamente as diferenças entre uma ME e uma EPP?</a:t>
            </a:r>
          </a:p>
        </p:txBody>
      </p:sp>
      <p:cxnSp>
        <p:nvCxnSpPr>
          <p:cNvPr id="75" name="Прямая соединительная линия 74">
            <a:extLst>
              <a:ext uri="{FF2B5EF4-FFF2-40B4-BE49-F238E27FC236}">
                <a16:creationId xmlns:a16="http://schemas.microsoft.com/office/drawing/2014/main" id="{491FEA79-AE6F-EB4E-B508-16C5A9F869EE}"/>
              </a:ext>
            </a:extLst>
          </p:cNvPr>
          <p:cNvCxnSpPr>
            <a:cxnSpLocks/>
          </p:cNvCxnSpPr>
          <p:nvPr/>
        </p:nvCxnSpPr>
        <p:spPr>
          <a:xfrm>
            <a:off x="546739" y="7534464"/>
            <a:ext cx="307276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51">
            <a:extLst>
              <a:ext uri="{FF2B5EF4-FFF2-40B4-BE49-F238E27FC236}">
                <a16:creationId xmlns:a16="http://schemas.microsoft.com/office/drawing/2014/main" id="{8F52EB8F-208A-4D7E-9D11-FF0FEDCF5141}"/>
              </a:ext>
            </a:extLst>
          </p:cNvPr>
          <p:cNvSpPr txBox="1"/>
          <p:nvPr/>
        </p:nvSpPr>
        <p:spPr>
          <a:xfrm>
            <a:off x="610659" y="8803056"/>
            <a:ext cx="3048459" cy="1526956"/>
          </a:xfrm>
          <a:prstGeom prst="rect">
            <a:avLst/>
          </a:prstGeom>
          <a:noFill/>
        </p:spPr>
        <p:txBody>
          <a:bodyPr wrap="square" rtlCol="0">
            <a:spAutoFit/>
          </a:bodyPr>
          <a:lstStyle/>
          <a:p>
            <a:pPr algn="just">
              <a:lnSpc>
                <a:spcPts val="1880"/>
              </a:lnSpc>
            </a:pPr>
            <a:r>
              <a:rPr lang="pt-BR" sz="1400" dirty="0"/>
              <a:t>De acordo com a Lei Complementar 123/06 que traz essas duas denominações, a diferença entre ambas encontra-se no faturamento bruto anual da empresa. </a:t>
            </a:r>
          </a:p>
          <a:p>
            <a:pPr>
              <a:lnSpc>
                <a:spcPts val="1880"/>
              </a:lnSpc>
            </a:pPr>
            <a:endParaRPr lang="ru-RU" sz="1200" b="1" dirty="0">
              <a:solidFill>
                <a:schemeClr val="tx1">
                  <a:lumMod val="95000"/>
                  <a:lumOff val="5000"/>
                </a:schemeClr>
              </a:solidFill>
              <a:latin typeface="Century Gothic" panose="020B0502020202020204" pitchFamily="34" charset="0"/>
            </a:endParaRPr>
          </a:p>
        </p:txBody>
      </p:sp>
      <p:sp>
        <p:nvSpPr>
          <p:cNvPr id="5" name="TextBox 51">
            <a:extLst>
              <a:ext uri="{FF2B5EF4-FFF2-40B4-BE49-F238E27FC236}">
                <a16:creationId xmlns:a16="http://schemas.microsoft.com/office/drawing/2014/main" id="{A1F54571-7051-43C9-BB06-F806E3127296}"/>
              </a:ext>
            </a:extLst>
          </p:cNvPr>
          <p:cNvSpPr txBox="1"/>
          <p:nvPr/>
        </p:nvSpPr>
        <p:spPr>
          <a:xfrm>
            <a:off x="4045419" y="5964904"/>
            <a:ext cx="3048459" cy="1770613"/>
          </a:xfrm>
          <a:prstGeom prst="rect">
            <a:avLst/>
          </a:prstGeom>
          <a:noFill/>
        </p:spPr>
        <p:txBody>
          <a:bodyPr wrap="square" rtlCol="0">
            <a:spAutoFit/>
          </a:bodyPr>
          <a:lstStyle/>
          <a:p>
            <a:pPr algn="just">
              <a:lnSpc>
                <a:spcPts val="1880"/>
              </a:lnSpc>
            </a:pPr>
            <a:r>
              <a:rPr lang="pt-BR" sz="1400" dirty="0"/>
              <a:t>Se enquadrará como Microempresa aquela que tiver um faturamento de até R$360.000,00 por ano e como Empresa de Pequeno Porte aquela que obter um faturamento anual entre R$360.000,00 a R$4.800.000,00. </a:t>
            </a:r>
          </a:p>
          <a:p>
            <a:pPr>
              <a:lnSpc>
                <a:spcPts val="1880"/>
              </a:lnSpc>
            </a:pPr>
            <a:endParaRPr lang="ru-RU" sz="1200" b="1" dirty="0">
              <a:solidFill>
                <a:schemeClr val="tx1">
                  <a:lumMod val="95000"/>
                  <a:lumOff val="5000"/>
                </a:schemeClr>
              </a:solidFill>
              <a:latin typeface="Century Gothic" panose="020B0502020202020204" pitchFamily="34" charset="0"/>
            </a:endParaRPr>
          </a:p>
        </p:txBody>
      </p:sp>
      <p:sp>
        <p:nvSpPr>
          <p:cNvPr id="6" name="TextBox 51">
            <a:extLst>
              <a:ext uri="{FF2B5EF4-FFF2-40B4-BE49-F238E27FC236}">
                <a16:creationId xmlns:a16="http://schemas.microsoft.com/office/drawing/2014/main" id="{76CDA9BE-0AAC-415A-8D84-10912D11FFA1}"/>
              </a:ext>
            </a:extLst>
          </p:cNvPr>
          <p:cNvSpPr txBox="1"/>
          <p:nvPr/>
        </p:nvSpPr>
        <p:spPr>
          <a:xfrm>
            <a:off x="4045419" y="7473619"/>
            <a:ext cx="3048459" cy="1816779"/>
          </a:xfrm>
          <a:prstGeom prst="rect">
            <a:avLst/>
          </a:prstGeom>
          <a:noFill/>
        </p:spPr>
        <p:txBody>
          <a:bodyPr wrap="square" rtlCol="0">
            <a:spAutoFit/>
          </a:bodyPr>
          <a:lstStyle/>
          <a:p>
            <a:pPr algn="just"/>
            <a:r>
              <a:rPr lang="pt-BR" sz="1400" dirty="0"/>
              <a:t>Além do conceito legal, encontramos também a definição dada pelo SEBRAE, (Serviço Brasileiro de Apoio às Micro e Pequenas Empresas), para o qual a diferença entre ambas se baseia também no número de funcionários que a empresa possui. </a:t>
            </a:r>
          </a:p>
          <a:p>
            <a:pPr>
              <a:lnSpc>
                <a:spcPts val="1880"/>
              </a:lnSpc>
            </a:pPr>
            <a:endParaRPr lang="ru-RU" sz="1200" b="1" dirty="0">
              <a:solidFill>
                <a:schemeClr val="tx1">
                  <a:lumMod val="95000"/>
                  <a:lumOff val="5000"/>
                </a:schemeClr>
              </a:solidFill>
              <a:latin typeface="Century Gothic" panose="020B0502020202020204" pitchFamily="34" charset="0"/>
            </a:endParaRPr>
          </a:p>
        </p:txBody>
      </p:sp>
      <p:sp>
        <p:nvSpPr>
          <p:cNvPr id="7" name="TextBox 51">
            <a:extLst>
              <a:ext uri="{FF2B5EF4-FFF2-40B4-BE49-F238E27FC236}">
                <a16:creationId xmlns:a16="http://schemas.microsoft.com/office/drawing/2014/main" id="{F54DC815-F9A2-4B10-BA77-68D62B7921B2}"/>
              </a:ext>
            </a:extLst>
          </p:cNvPr>
          <p:cNvSpPr txBox="1"/>
          <p:nvPr/>
        </p:nvSpPr>
        <p:spPr>
          <a:xfrm>
            <a:off x="4045418" y="9038036"/>
            <a:ext cx="3048459" cy="1601336"/>
          </a:xfrm>
          <a:prstGeom prst="rect">
            <a:avLst/>
          </a:prstGeom>
          <a:noFill/>
        </p:spPr>
        <p:txBody>
          <a:bodyPr wrap="square" rtlCol="0">
            <a:spAutoFit/>
          </a:bodyPr>
          <a:lstStyle/>
          <a:p>
            <a:pPr algn="just"/>
            <a:r>
              <a:rPr lang="pt-BR" sz="1400" dirty="0"/>
              <a:t>Assim, se enquadraria como Micro Empresa aquela que possuir até 9 funcionários, no caso de atuarem com comércio e serviços e até 19 funcionários quando se tratar de indústria e setor de construção.</a:t>
            </a:r>
          </a:p>
          <a:p>
            <a:pPr>
              <a:lnSpc>
                <a:spcPts val="1880"/>
              </a:lnSpc>
            </a:pPr>
            <a:endParaRPr lang="ru-RU" sz="1200" b="1" dirty="0">
              <a:solidFill>
                <a:schemeClr val="tx1">
                  <a:lumMod val="95000"/>
                  <a:lumOff val="5000"/>
                </a:schemeClr>
              </a:solidFill>
              <a:latin typeface="Century Gothic" panose="020B0502020202020204" pitchFamily="34" charset="0"/>
            </a:endParaRPr>
          </a:p>
        </p:txBody>
      </p:sp>
      <p:pic>
        <p:nvPicPr>
          <p:cNvPr id="9" name="Imagem 8" descr="Uma imagem contendo screenshot, pássaro&#10;&#10;Descrição gerada automaticamente">
            <a:extLst>
              <a:ext uri="{FF2B5EF4-FFF2-40B4-BE49-F238E27FC236}">
                <a16:creationId xmlns:a16="http://schemas.microsoft.com/office/drawing/2014/main" id="{E0E71AD6-2EB7-48A0-9255-C1B964BE4E90}"/>
              </a:ext>
            </a:extLst>
          </p:cNvPr>
          <p:cNvPicPr>
            <a:picLocks noChangeAspect="1"/>
          </p:cNvPicPr>
          <p:nvPr/>
        </p:nvPicPr>
        <p:blipFill>
          <a:blip r:embed="rId2"/>
          <a:stretch>
            <a:fillRect/>
          </a:stretch>
        </p:blipFill>
        <p:spPr>
          <a:xfrm>
            <a:off x="661479" y="4121245"/>
            <a:ext cx="6381578" cy="1800743"/>
          </a:xfrm>
          <a:prstGeom prst="rect">
            <a:avLst/>
          </a:prstGeom>
        </p:spPr>
      </p:pic>
    </p:spTree>
    <p:extLst>
      <p:ext uri="{BB962C8B-B14F-4D97-AF65-F5344CB8AC3E}">
        <p14:creationId xmlns:p14="http://schemas.microsoft.com/office/powerpoint/2010/main" val="271789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a:extLst>
              <a:ext uri="{FF2B5EF4-FFF2-40B4-BE49-F238E27FC236}">
                <a16:creationId xmlns:a16="http://schemas.microsoft.com/office/drawing/2014/main" id="{47AFD8DE-1BCC-CE4E-8E56-1A4B96E78E3E}"/>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1489B9-736F-3C46-9D80-422D5429C0C7}"/>
              </a:ext>
            </a:extLst>
          </p:cNvPr>
          <p:cNvSpPr txBox="1"/>
          <p:nvPr/>
        </p:nvSpPr>
        <p:spPr>
          <a:xfrm>
            <a:off x="453695" y="1644662"/>
            <a:ext cx="6569274" cy="6740307"/>
          </a:xfrm>
          <a:prstGeom prst="rect">
            <a:avLst/>
          </a:prstGeom>
          <a:noFill/>
        </p:spPr>
        <p:txBody>
          <a:bodyPr wrap="square" rtlCol="0">
            <a:spAutoFit/>
          </a:bodyPr>
          <a:lstStyle/>
          <a:p>
            <a:pPr algn="just"/>
            <a:r>
              <a:rPr lang="pt-BR" sz="1800" dirty="0"/>
              <a:t>Já as Pequenas Empresas, são aquelas que possuem entre 10 a 49 funcionários quando sua atividade estiver relacionada ao comércio e serviço e de 20 a 99 funcionários no caso de trata-se do setor industrial e de construção.</a:t>
            </a:r>
          </a:p>
          <a:p>
            <a:pPr algn="just"/>
            <a:endParaRPr lang="pt-BR" sz="1800" dirty="0"/>
          </a:p>
          <a:p>
            <a:pPr algn="just"/>
            <a:r>
              <a:rPr lang="pt-BR" sz="1800" dirty="0"/>
              <a:t>O BNDES (Banco Nacional de Desenvolvimento Econômico e Social), em sua linha de crédito e programa de financiamento, também traz uma diferenciação própria entre a ME e a EPP.</a:t>
            </a:r>
          </a:p>
          <a:p>
            <a:pPr algn="just"/>
            <a:r>
              <a:rPr lang="pt-BR" sz="1800" dirty="0"/>
              <a:t>Para esta instituição, a Micro Empresa será aquela que possui receita bruta anual de até R$ 1,2 milhão e Pequena Empresa aquela que possui receita bruta anual superior a R$ 1,2 milhão e inferior a R$ 10,5 milhões. Esses parâmetros tem como base o Mercosul.</a:t>
            </a:r>
          </a:p>
          <a:p>
            <a:pPr algn="just"/>
            <a:endParaRPr lang="pt-BR" sz="1800" dirty="0"/>
          </a:p>
          <a:p>
            <a:pPr algn="just"/>
            <a:r>
              <a:rPr lang="pt-BR" sz="1800" dirty="0"/>
              <a:t>Assim, temos, atualmente, esses três padrões de conceituação que diferenciam a Micro da Pequena Empresa. Essas conceituações são de extrema importância na hora de definir o regime tributário e analisar a possibilidade de enquadrar a empresa no Simples Nacional, que é bem mais prático e econômico.</a:t>
            </a:r>
          </a:p>
          <a:p>
            <a:pPr algn="just"/>
            <a:endParaRPr lang="pt-BR" sz="1800" dirty="0"/>
          </a:p>
          <a:p>
            <a:pPr algn="just"/>
            <a:r>
              <a:rPr lang="pt-BR" sz="1800" dirty="0"/>
              <a:t>Deve ser lembrado, inclusive, que quando uma micro empresa ultrapassa o valor de 360.000,00 de faturamento anual, automaticamente ela será enquadrada como Empresa de Pequeno Porte.</a:t>
            </a:r>
          </a:p>
          <a:p>
            <a:pPr algn="just"/>
            <a:endParaRPr lang="pt-BR" sz="1800" dirty="0">
              <a:highlight>
                <a:srgbClr val="FFFFFF"/>
              </a:highlight>
            </a:endParaRPr>
          </a:p>
        </p:txBody>
      </p:sp>
      <p:sp>
        <p:nvSpPr>
          <p:cNvPr id="17" name="TextBox 16">
            <a:extLst>
              <a:ext uri="{FF2B5EF4-FFF2-40B4-BE49-F238E27FC236}">
                <a16:creationId xmlns:a16="http://schemas.microsoft.com/office/drawing/2014/main" id="{675D5C60-D1B1-AC49-BB37-C29139A6A66F}"/>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18" name="Прямоугольник 17">
            <a:extLst>
              <a:ext uri="{FF2B5EF4-FFF2-40B4-BE49-F238E27FC236}">
                <a16:creationId xmlns:a16="http://schemas.microsoft.com/office/drawing/2014/main" id="{D0999764-2575-CA44-AB16-A9281EA2CEB8}"/>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Conceito</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de micro 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pequena</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empresa</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20" name="Прямая соединительная линия 19">
            <a:extLst>
              <a:ext uri="{FF2B5EF4-FFF2-40B4-BE49-F238E27FC236}">
                <a16:creationId xmlns:a16="http://schemas.microsoft.com/office/drawing/2014/main" id="{29F69104-D4EE-824A-9E9F-6BA93CAF835B}"/>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CE3F1794-97FF-8A4A-9811-BD9C142F7B10}"/>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Imagem 3" descr="Homem com camiseta azul&#10;&#10;Descrição gerada automaticamente">
            <a:extLst>
              <a:ext uri="{FF2B5EF4-FFF2-40B4-BE49-F238E27FC236}">
                <a16:creationId xmlns:a16="http://schemas.microsoft.com/office/drawing/2014/main" id="{BE1CE4D1-4A8E-436F-A68A-9E1A164A0219}"/>
              </a:ext>
            </a:extLst>
          </p:cNvPr>
          <p:cNvPicPr>
            <a:picLocks noChangeAspect="1"/>
          </p:cNvPicPr>
          <p:nvPr/>
        </p:nvPicPr>
        <p:blipFill>
          <a:blip r:embed="rId2"/>
          <a:stretch>
            <a:fillRect/>
          </a:stretch>
        </p:blipFill>
        <p:spPr>
          <a:xfrm>
            <a:off x="834193" y="8043319"/>
            <a:ext cx="5808277" cy="2397199"/>
          </a:xfrm>
          <a:prstGeom prst="rect">
            <a:avLst/>
          </a:prstGeom>
        </p:spPr>
      </p:pic>
    </p:spTree>
    <p:extLst>
      <p:ext uri="{BB962C8B-B14F-4D97-AF65-F5344CB8AC3E}">
        <p14:creationId xmlns:p14="http://schemas.microsoft.com/office/powerpoint/2010/main" val="342043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Habilidades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riscos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investimentos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5" y="4550862"/>
            <a:ext cx="6569274" cy="2862322"/>
          </a:xfrm>
          <a:prstGeom prst="rect">
            <a:avLst/>
          </a:prstGeom>
          <a:noFill/>
        </p:spPr>
        <p:txBody>
          <a:bodyPr wrap="square" rtlCol="0">
            <a:spAutoFit/>
          </a:bodyPr>
          <a:lstStyle/>
          <a:p>
            <a:pPr algn="just"/>
            <a:r>
              <a:rPr lang="pt-BR" sz="1800" dirty="0"/>
              <a:t>Iniciar na empreitada de fundar a própria empresa, apesar de ser revigorante, também traz desafios que podem ser bastante complexos para aqueles que não possuem experiência e um bom conhecimento em gestão. Afinal, muitos erros podem ser cometidos que colocarão em risco o sucesso do próprio negócio.</a:t>
            </a:r>
          </a:p>
          <a:p>
            <a:pPr algn="just"/>
            <a:endParaRPr lang="pt-BR" sz="1800" dirty="0"/>
          </a:p>
          <a:p>
            <a:pPr algn="just"/>
            <a:r>
              <a:rPr lang="pt-BR" sz="1800" dirty="0"/>
              <a:t>Assim, listamos diversos aspectos que devem ser observados, tanto para que seja alcançado o êxito esperado ao começar a investir no próprio empreendimento, como para trabalhar os contratempos que podem atrapalhar o crescimento da corporação.</a:t>
            </a:r>
          </a:p>
        </p:txBody>
      </p:sp>
      <p:sp>
        <p:nvSpPr>
          <p:cNvPr id="65" name="TextBox 64">
            <a:extLst>
              <a:ext uri="{FF2B5EF4-FFF2-40B4-BE49-F238E27FC236}">
                <a16:creationId xmlns:a16="http://schemas.microsoft.com/office/drawing/2014/main" id="{6C75F27A-EA12-9A4F-8221-94C7A1DD979C}"/>
              </a:ext>
            </a:extLst>
          </p:cNvPr>
          <p:cNvSpPr txBox="1"/>
          <p:nvPr/>
        </p:nvSpPr>
        <p:spPr>
          <a:xfrm>
            <a:off x="453693" y="7820818"/>
            <a:ext cx="3165807" cy="2462213"/>
          </a:xfrm>
          <a:prstGeom prst="rect">
            <a:avLst/>
          </a:prstGeom>
          <a:noFill/>
        </p:spPr>
        <p:txBody>
          <a:bodyPr wrap="square" rtlCol="0">
            <a:spAutoFit/>
          </a:bodyPr>
          <a:lstStyle/>
          <a:p>
            <a:pPr algn="just"/>
            <a:r>
              <a:rPr lang="pt-BR" sz="1400" dirty="0"/>
              <a:t>O primeiro passo para começar um empreendimento é a necessidade de identificar se você possui um perfil empreendedor. Mas o que seria exatamente isso?</a:t>
            </a:r>
          </a:p>
          <a:p>
            <a:pPr algn="just"/>
            <a:r>
              <a:rPr lang="pt-BR" sz="1400" dirty="0"/>
              <a:t>Perfil empreendedor na verdade são as características pessoais daquele que deseja investir no próprio negócio e que o tornaria competente para alcançar os resultados esperados com o novo empreendimento.</a:t>
            </a:r>
          </a:p>
        </p:txBody>
      </p:sp>
      <p:sp>
        <p:nvSpPr>
          <p:cNvPr id="66" name="TextBox 65">
            <a:extLst>
              <a:ext uri="{FF2B5EF4-FFF2-40B4-BE49-F238E27FC236}">
                <a16:creationId xmlns:a16="http://schemas.microsoft.com/office/drawing/2014/main" id="{39E4EEE2-A095-FD4A-A460-A5E4CAC0551F}"/>
              </a:ext>
            </a:extLst>
          </p:cNvPr>
          <p:cNvSpPr txBox="1"/>
          <p:nvPr/>
        </p:nvSpPr>
        <p:spPr>
          <a:xfrm>
            <a:off x="438862" y="7539114"/>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Perfil empreendedor</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11430" y="7659249"/>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777FF8-CE9A-E944-B4B6-CED4F1ED80D1}"/>
              </a:ext>
            </a:extLst>
          </p:cNvPr>
          <p:cNvSpPr txBox="1"/>
          <p:nvPr/>
        </p:nvSpPr>
        <p:spPr>
          <a:xfrm>
            <a:off x="3754677" y="7539114"/>
            <a:ext cx="3165807" cy="2893100"/>
          </a:xfrm>
          <a:prstGeom prst="rect">
            <a:avLst/>
          </a:prstGeom>
          <a:noFill/>
        </p:spPr>
        <p:txBody>
          <a:bodyPr wrap="square" rtlCol="0">
            <a:spAutoFit/>
          </a:bodyPr>
          <a:lstStyle/>
          <a:p>
            <a:pPr algn="just"/>
            <a:r>
              <a:rPr lang="pt-BR" sz="1400" dirty="0"/>
              <a:t>Assim, se seu desejo é iniciar o próprio negócio, certifique-se que você é uma pessoa criativa, que gosta de realizar pesquisas e adquirir conhecimento. </a:t>
            </a:r>
          </a:p>
          <a:p>
            <a:pPr algn="just"/>
            <a:r>
              <a:rPr lang="pt-BR" sz="1400" dirty="0"/>
              <a:t>É necessário que o empreendedor seja otimista diante dos problemas e saiba focar nas soluções, fugindo do insucesso e obtendo resultados positivos a cada passo de sua caminhada.</a:t>
            </a:r>
          </a:p>
          <a:p>
            <a:pPr algn="just"/>
            <a:r>
              <a:rPr lang="pt-BR" sz="1400" dirty="0"/>
              <a:t>O bom empreendedor deve ter comprometimento com seu negócio e competência para nele atuar com sucesso. </a:t>
            </a:r>
          </a:p>
        </p:txBody>
      </p:sp>
      <p:cxnSp>
        <p:nvCxnSpPr>
          <p:cNvPr id="74" name="Прямая соединительная линия 73">
            <a:extLst>
              <a:ext uri="{FF2B5EF4-FFF2-40B4-BE49-F238E27FC236}">
                <a16:creationId xmlns:a16="http://schemas.microsoft.com/office/drawing/2014/main" id="{16518AD0-AA80-F94E-9BE8-FF6D42A036DD}"/>
              </a:ext>
            </a:extLst>
          </p:cNvPr>
          <p:cNvCxnSpPr>
            <a:cxnSpLocks/>
          </p:cNvCxnSpPr>
          <p:nvPr/>
        </p:nvCxnSpPr>
        <p:spPr>
          <a:xfrm>
            <a:off x="438862" y="7392431"/>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Imagem 4" descr="Uma imagem contendo mesa, pessoa, no interior, computador&#10;&#10;Descrição gerada automaticamente">
            <a:extLst>
              <a:ext uri="{FF2B5EF4-FFF2-40B4-BE49-F238E27FC236}">
                <a16:creationId xmlns:a16="http://schemas.microsoft.com/office/drawing/2014/main" id="{52B1AE7F-D3B9-4447-9685-D64E8E5752AB}"/>
              </a:ext>
            </a:extLst>
          </p:cNvPr>
          <p:cNvPicPr>
            <a:picLocks noChangeAspect="1"/>
          </p:cNvPicPr>
          <p:nvPr/>
        </p:nvPicPr>
        <p:blipFill>
          <a:blip r:embed="rId2"/>
          <a:stretch>
            <a:fillRect/>
          </a:stretch>
        </p:blipFill>
        <p:spPr>
          <a:xfrm>
            <a:off x="588353" y="1618368"/>
            <a:ext cx="6434616" cy="2876121"/>
          </a:xfrm>
          <a:prstGeom prst="rect">
            <a:avLst/>
          </a:prstGeom>
        </p:spPr>
      </p:pic>
    </p:spTree>
    <p:extLst>
      <p:ext uri="{BB962C8B-B14F-4D97-AF65-F5344CB8AC3E}">
        <p14:creationId xmlns:p14="http://schemas.microsoft.com/office/powerpoint/2010/main" val="334588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Habilidades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riscos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investimentos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2D0227-F3F4-1F4B-90FB-A10E2FE54AFC}"/>
              </a:ext>
            </a:extLst>
          </p:cNvPr>
          <p:cNvSpPr txBox="1"/>
          <p:nvPr/>
        </p:nvSpPr>
        <p:spPr>
          <a:xfrm>
            <a:off x="453693" y="6836507"/>
            <a:ext cx="6569274" cy="3693319"/>
          </a:xfrm>
          <a:prstGeom prst="rect">
            <a:avLst/>
          </a:prstGeom>
          <a:noFill/>
        </p:spPr>
        <p:txBody>
          <a:bodyPr wrap="square" rtlCol="0">
            <a:spAutoFit/>
          </a:bodyPr>
          <a:lstStyle/>
          <a:p>
            <a:pPr algn="just"/>
            <a:r>
              <a:rPr lang="pt-BR" sz="1800" dirty="0"/>
              <a:t>Além de ter um perfil empreendedor é essencial que o empresário tenha um conhecimento de gestão, sabendo pelo menos o mínimo para se organizar devidamente e evitar um mal investimento. </a:t>
            </a:r>
            <a:endParaRPr lang="pt-BR" dirty="0"/>
          </a:p>
          <a:p>
            <a:pPr algn="just"/>
            <a:r>
              <a:rPr lang="pt-BR" sz="1800" b="1" dirty="0"/>
              <a:t>Mas o que é gestão? </a:t>
            </a:r>
          </a:p>
          <a:p>
            <a:pPr algn="just"/>
            <a:r>
              <a:rPr lang="pt-BR" sz="1800" dirty="0"/>
              <a:t>Gestão é o conjunto de ações e estratégias que visam organizar a empresa, coordenando suas atividades para ter um funcionamento preciso e alcançar maiores resultados. Assim, uma empresa para se organizar divide-se em setores, os quais exercem atividades diferentes, porém complementares. Isto possibilita a análise e a alavancagem de cada setor, com a possibilidade de identificar seus pontos positivos e negativos, para que sejam melhores trabalhados e atinjam, em conjunto, a excelência.</a:t>
            </a:r>
          </a:p>
          <a:p>
            <a:pPr algn="just"/>
            <a:endParaRPr lang="pt-BR" sz="1800" dirty="0"/>
          </a:p>
        </p:txBody>
      </p:sp>
      <p:sp>
        <p:nvSpPr>
          <p:cNvPr id="65" name="TextBox 64">
            <a:extLst>
              <a:ext uri="{FF2B5EF4-FFF2-40B4-BE49-F238E27FC236}">
                <a16:creationId xmlns:a16="http://schemas.microsoft.com/office/drawing/2014/main" id="{6C75F27A-EA12-9A4F-8221-94C7A1DD979C}"/>
              </a:ext>
            </a:extLst>
          </p:cNvPr>
          <p:cNvSpPr txBox="1"/>
          <p:nvPr/>
        </p:nvSpPr>
        <p:spPr>
          <a:xfrm>
            <a:off x="495958" y="1823656"/>
            <a:ext cx="3165807" cy="3970318"/>
          </a:xfrm>
          <a:prstGeom prst="rect">
            <a:avLst/>
          </a:prstGeom>
          <a:noFill/>
        </p:spPr>
        <p:txBody>
          <a:bodyPr wrap="square" rtlCol="0">
            <a:spAutoFit/>
          </a:bodyPr>
          <a:lstStyle/>
          <a:p>
            <a:pPr algn="just"/>
            <a:r>
              <a:rPr lang="pt-BR" sz="1400" dirty="0"/>
              <a:t>A humildade passa a ser também um fator primordial na busca pelo aperfeiçoamento. Um empresário que não possui autoconhecimento de suas virtudes e fraquezas, não assume sua falta de conhecimento em determinado assunto e não delega as atividades que não tem especialização, sendo incompetente e imprudente na gestão do seu negócio.</a:t>
            </a:r>
          </a:p>
          <a:p>
            <a:pPr algn="just"/>
            <a:endParaRPr lang="pt-BR" sz="1400" dirty="0"/>
          </a:p>
          <a:p>
            <a:pPr algn="just"/>
            <a:r>
              <a:rPr lang="pt-BR" sz="1400" dirty="0"/>
              <a:t>A proatividade também é uma característica marcante que um empreendedor deve possuir. O elevado grau de determinação e a capacidade de agir diante dos problemas e perseverar na busca de soluções é essencial para a boa gerência da empresa.</a:t>
            </a:r>
          </a:p>
        </p:txBody>
      </p:sp>
      <p:sp>
        <p:nvSpPr>
          <p:cNvPr id="66" name="TextBox 65">
            <a:extLst>
              <a:ext uri="{FF2B5EF4-FFF2-40B4-BE49-F238E27FC236}">
                <a16:creationId xmlns:a16="http://schemas.microsoft.com/office/drawing/2014/main" id="{39E4EEE2-A095-FD4A-A460-A5E4CAC0551F}"/>
              </a:ext>
            </a:extLst>
          </p:cNvPr>
          <p:cNvSpPr txBox="1"/>
          <p:nvPr/>
        </p:nvSpPr>
        <p:spPr>
          <a:xfrm>
            <a:off x="526847" y="1545581"/>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Perfil impreendedor</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53695" y="1662087"/>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777FF8-CE9A-E944-B4B6-CED4F1ED80D1}"/>
              </a:ext>
            </a:extLst>
          </p:cNvPr>
          <p:cNvSpPr txBox="1"/>
          <p:nvPr/>
        </p:nvSpPr>
        <p:spPr>
          <a:xfrm>
            <a:off x="3857162" y="1525321"/>
            <a:ext cx="3165807" cy="4832092"/>
          </a:xfrm>
          <a:prstGeom prst="rect">
            <a:avLst/>
          </a:prstGeom>
          <a:noFill/>
        </p:spPr>
        <p:txBody>
          <a:bodyPr wrap="square" rtlCol="0">
            <a:spAutoFit/>
          </a:bodyPr>
          <a:lstStyle/>
          <a:p>
            <a:pPr algn="just"/>
            <a:r>
              <a:rPr lang="pt-BR" sz="1400" dirty="0"/>
              <a:t>Um empreendedor também deve ter capacidade de lidar com o fracasso e assumir seus próprios erros de gestão, buscando uma solução a ser implementada. Muitas vezes não serão tomadas as decisões certas no âmbito empresarial e as perdas podem ser gigantescas, diante disto, o empreendedor deve ter a frieza e a paciência necessária para analisar e resolver o problema. Outras fortes características que um empreendedor deve ter é a capacidade de liderar, selecionar e gerir bem o seu time. A escolha de colaboradores especializados e com o perfil ideal para o cargo e para compor a equipe é essencial para o crescimento da empresa e um bom líder, além de ter conhecimento disto, saberá também conduzi-los para atingirem a excelência em suas performances e resultados.</a:t>
            </a:r>
          </a:p>
        </p:txBody>
      </p:sp>
      <p:cxnSp>
        <p:nvCxnSpPr>
          <p:cNvPr id="74" name="Прямая соединительная линия 73">
            <a:extLst>
              <a:ext uri="{FF2B5EF4-FFF2-40B4-BE49-F238E27FC236}">
                <a16:creationId xmlns:a16="http://schemas.microsoft.com/office/drawing/2014/main" id="{16518AD0-AA80-F94E-9BE8-FF6D42A036DD}"/>
              </a:ext>
            </a:extLst>
          </p:cNvPr>
          <p:cNvCxnSpPr>
            <a:cxnSpLocks/>
          </p:cNvCxnSpPr>
          <p:nvPr/>
        </p:nvCxnSpPr>
        <p:spPr>
          <a:xfrm>
            <a:off x="539750" y="6357413"/>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65">
            <a:extLst>
              <a:ext uri="{FF2B5EF4-FFF2-40B4-BE49-F238E27FC236}">
                <a16:creationId xmlns:a16="http://schemas.microsoft.com/office/drawing/2014/main" id="{BE562175-FA09-4E8E-9252-361B876DA198}"/>
              </a:ext>
            </a:extLst>
          </p:cNvPr>
          <p:cNvSpPr txBox="1"/>
          <p:nvPr/>
        </p:nvSpPr>
        <p:spPr>
          <a:xfrm>
            <a:off x="453693" y="6480697"/>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Conhecimento em gestão</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Овал 67">
            <a:extLst>
              <a:ext uri="{FF2B5EF4-FFF2-40B4-BE49-F238E27FC236}">
                <a16:creationId xmlns:a16="http://schemas.microsoft.com/office/drawing/2014/main" id="{DD41BC8C-9A7A-4AA0-A8AD-2B67CC16C8E5}"/>
              </a:ext>
            </a:extLst>
          </p:cNvPr>
          <p:cNvSpPr/>
          <p:nvPr/>
        </p:nvSpPr>
        <p:spPr>
          <a:xfrm>
            <a:off x="380541" y="6597203"/>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154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a:extLst>
              <a:ext uri="{FF2B5EF4-FFF2-40B4-BE49-F238E27FC236}">
                <a16:creationId xmlns:a16="http://schemas.microsoft.com/office/drawing/2014/main" id="{81A22A0C-7B9E-0449-A7EF-CCCA343FC073}"/>
              </a:ext>
            </a:extLst>
          </p:cNvPr>
          <p:cNvCxnSpPr>
            <a:cxnSpLocks/>
          </p:cNvCxnSpPr>
          <p:nvPr/>
        </p:nvCxnSpPr>
        <p:spPr>
          <a:xfrm>
            <a:off x="539750" y="131654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D89629-20B7-0849-886D-B5997AE73C01}"/>
              </a:ext>
            </a:extLst>
          </p:cNvPr>
          <p:cNvSpPr txBox="1"/>
          <p:nvPr/>
        </p:nvSpPr>
        <p:spPr>
          <a:xfrm>
            <a:off x="438862" y="445337"/>
            <a:ext cx="5202065" cy="461665"/>
          </a:xfrm>
          <a:prstGeom prst="rect">
            <a:avLst/>
          </a:prstGeom>
          <a:noFill/>
        </p:spPr>
        <p:txBody>
          <a:bodyPr wrap="none" rtlCol="0" anchor="ctr">
            <a:spAutoFit/>
          </a:bodyPr>
          <a:lstStyle/>
          <a:p>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Gestão</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para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pequenas</a:t>
            </a:r>
            <a:r>
              <a:rPr lang="en-US"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 </a:t>
            </a:r>
            <a:r>
              <a:rPr lang="en-US" sz="2400" b="1" dirty="0" err="1">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rPr>
              <a:t>empresas</a:t>
            </a:r>
            <a:endParaRPr lang="ru-RU" sz="2400" b="1" dirty="0">
              <a:solidFill>
                <a:schemeClr val="accent2">
                  <a:lumMod val="75000"/>
                </a:schemeClr>
              </a:solidFill>
              <a:latin typeface="Century Gothic" panose="020B0502020202020204" pitchFamily="34" charset="0"/>
              <a:ea typeface="Baskerville" panose="02020502070401020303" pitchFamily="18" charset="0"/>
              <a:cs typeface="Verdana" panose="020B0604030504040204" pitchFamily="34" charset="0"/>
            </a:endParaRPr>
          </a:p>
        </p:txBody>
      </p:sp>
      <p:sp>
        <p:nvSpPr>
          <p:cNvPr id="30" name="Прямоугольник 29">
            <a:extLst>
              <a:ext uri="{FF2B5EF4-FFF2-40B4-BE49-F238E27FC236}">
                <a16:creationId xmlns:a16="http://schemas.microsoft.com/office/drawing/2014/main" id="{359DD8E4-1B0D-9C4F-9332-FA5B613B8BF6}"/>
              </a:ext>
            </a:extLst>
          </p:cNvPr>
          <p:cNvSpPr/>
          <p:nvPr/>
        </p:nvSpPr>
        <p:spPr>
          <a:xfrm>
            <a:off x="453693" y="890686"/>
            <a:ext cx="3778250" cy="276999"/>
          </a:xfrm>
          <a:prstGeom prst="rect">
            <a:avLst/>
          </a:prstGeom>
        </p:spPr>
        <p:txBody>
          <a:bodyPr>
            <a:spAutoFit/>
          </a:bodyPr>
          <a:lstStyle/>
          <a:p>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Habilidades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riscos</a:t>
            </a:r>
            <a:r>
              <a:rPr lang="en-US"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 e </a:t>
            </a:r>
            <a:r>
              <a:rPr lang="en-US" sz="1200" b="1" dirty="0" err="1">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rPr>
              <a:t>investimentos</a:t>
            </a:r>
            <a:endParaRPr lang="ru-RU" sz="1200" b="1" dirty="0">
              <a:solidFill>
                <a:schemeClr val="accent2">
                  <a:lumMod val="75000"/>
                </a:schemeClr>
              </a:solidFill>
              <a:latin typeface="Century Gothic" panose="020B0502020202020204" pitchFamily="34" charset="0"/>
              <a:ea typeface="Baskerville" panose="02020502070401020303" pitchFamily="18" charset="0"/>
              <a:cs typeface="Arial" panose="020B0604020202020204" pitchFamily="34" charset="0"/>
            </a:endParaRPr>
          </a:p>
        </p:txBody>
      </p:sp>
      <p:cxnSp>
        <p:nvCxnSpPr>
          <p:cNvPr id="31" name="Прямая соединительная линия 30">
            <a:extLst>
              <a:ext uri="{FF2B5EF4-FFF2-40B4-BE49-F238E27FC236}">
                <a16:creationId xmlns:a16="http://schemas.microsoft.com/office/drawing/2014/main" id="{C7D1AC45-A4AF-1B41-A6E9-F03CC7807762}"/>
              </a:ext>
            </a:extLst>
          </p:cNvPr>
          <p:cNvCxnSpPr>
            <a:cxnSpLocks/>
          </p:cNvCxnSpPr>
          <p:nvPr/>
        </p:nvCxnSpPr>
        <p:spPr>
          <a:xfrm>
            <a:off x="539750" y="1383219"/>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3E51C0-2AAB-4E48-946F-30135F5233B8}"/>
              </a:ext>
            </a:extLst>
          </p:cNvPr>
          <p:cNvCxnSpPr>
            <a:cxnSpLocks/>
          </p:cNvCxnSpPr>
          <p:nvPr/>
        </p:nvCxnSpPr>
        <p:spPr>
          <a:xfrm>
            <a:off x="539750" y="1449894"/>
            <a:ext cx="64832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C75F27A-EA12-9A4F-8221-94C7A1DD979C}"/>
              </a:ext>
            </a:extLst>
          </p:cNvPr>
          <p:cNvSpPr txBox="1"/>
          <p:nvPr/>
        </p:nvSpPr>
        <p:spPr>
          <a:xfrm>
            <a:off x="495958" y="1823656"/>
            <a:ext cx="6569274" cy="2585323"/>
          </a:xfrm>
          <a:prstGeom prst="rect">
            <a:avLst/>
          </a:prstGeom>
          <a:noFill/>
        </p:spPr>
        <p:txBody>
          <a:bodyPr wrap="square" rtlCol="0">
            <a:spAutoFit/>
          </a:bodyPr>
          <a:lstStyle/>
          <a:p>
            <a:pPr algn="just"/>
            <a:r>
              <a:rPr lang="pt-BR" dirty="0"/>
              <a:t>Quando um empreendedor não possui conhecimento em gestão ou não o aplica devidamente os riscos de seu negócio não passar do primeiro ano ou não obter lucro e crescimento, é enorme.</a:t>
            </a:r>
          </a:p>
          <a:p>
            <a:pPr algn="just"/>
            <a:r>
              <a:rPr lang="pt-BR" dirty="0"/>
              <a:t>É muito importante que o empresário possua e siga um plano de gestão com metas e estratégias estabelecidas para o alcance dos resultados, que saiba os valores a serem investidos em seu negócio e que separe um fundo de reserva para imprevistos.</a:t>
            </a:r>
          </a:p>
          <a:p>
            <a:pPr algn="just"/>
            <a:r>
              <a:rPr lang="pt-BR" dirty="0"/>
              <a:t> A gestão de pessoas e a qualificação de seus colaboradores também é essencial para o alcance dos resultados pretendidos.</a:t>
            </a:r>
          </a:p>
        </p:txBody>
      </p:sp>
      <p:sp>
        <p:nvSpPr>
          <p:cNvPr id="66" name="TextBox 65">
            <a:extLst>
              <a:ext uri="{FF2B5EF4-FFF2-40B4-BE49-F238E27FC236}">
                <a16:creationId xmlns:a16="http://schemas.microsoft.com/office/drawing/2014/main" id="{39E4EEE2-A095-FD4A-A460-A5E4CAC0551F}"/>
              </a:ext>
            </a:extLst>
          </p:cNvPr>
          <p:cNvSpPr txBox="1"/>
          <p:nvPr/>
        </p:nvSpPr>
        <p:spPr>
          <a:xfrm>
            <a:off x="526847" y="1545581"/>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Conhecimento em gestão</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8" name="Овал 67">
            <a:extLst>
              <a:ext uri="{FF2B5EF4-FFF2-40B4-BE49-F238E27FC236}">
                <a16:creationId xmlns:a16="http://schemas.microsoft.com/office/drawing/2014/main" id="{A4829FA9-C5C3-4B42-8D79-41F36514BC00}"/>
              </a:ext>
            </a:extLst>
          </p:cNvPr>
          <p:cNvSpPr/>
          <p:nvPr/>
        </p:nvSpPr>
        <p:spPr>
          <a:xfrm>
            <a:off x="453695" y="1662087"/>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777FF8-CE9A-E944-B4B6-CED4F1ED80D1}"/>
              </a:ext>
            </a:extLst>
          </p:cNvPr>
          <p:cNvSpPr txBox="1"/>
          <p:nvPr/>
        </p:nvSpPr>
        <p:spPr>
          <a:xfrm>
            <a:off x="539750" y="4865605"/>
            <a:ext cx="3165807" cy="5262979"/>
          </a:xfrm>
          <a:prstGeom prst="rect">
            <a:avLst/>
          </a:prstGeom>
          <a:noFill/>
        </p:spPr>
        <p:txBody>
          <a:bodyPr wrap="square" rtlCol="0">
            <a:spAutoFit/>
          </a:bodyPr>
          <a:lstStyle/>
          <a:p>
            <a:pPr algn="just"/>
            <a:r>
              <a:rPr lang="pt-BR" sz="1400" dirty="0"/>
              <a:t>Após identificar se o seu perfil se encaixa como empreendedor e adquirir os conhecimentos necessário em gestão, é imprescindível que você realize o planejamento da sua empresa. </a:t>
            </a:r>
          </a:p>
          <a:p>
            <a:pPr algn="just"/>
            <a:r>
              <a:rPr lang="pt-BR" sz="1400" dirty="0"/>
              <a:t>A falta de um bom planejamento é responsável pelo encerramento de vários negócios por falta de objetivos, meta e análise do mercado.</a:t>
            </a:r>
          </a:p>
          <a:p>
            <a:pPr algn="just"/>
            <a:r>
              <a:rPr lang="pt-BR" sz="1400" dirty="0"/>
              <a:t>Quando se determina um objetivo, seja na vida pessoal como na vida profissional, é muito importante traçar um plano de metas para alcançar os resultados pretendidos. Desta forma você terá um processo organizado de crescimento e evolução e uma orientação, com maior clareza, para distribuir as diretrizes e dividir as tarefas. </a:t>
            </a:r>
          </a:p>
          <a:p>
            <a:pPr algn="just"/>
            <a:r>
              <a:rPr lang="pt-BR" sz="1400" b="1" dirty="0"/>
              <a:t>Mas como posso fazer um bom planejamento?</a:t>
            </a:r>
          </a:p>
          <a:p>
            <a:pPr algn="just"/>
            <a:r>
              <a:rPr lang="pt-BR" sz="1400" dirty="0"/>
              <a:t>Primeiramente, é necessário colocar sua ideia no papel e realizar uma pesquisa de mercado com o público que será consumidor do seu produto ou serviço. </a:t>
            </a:r>
          </a:p>
        </p:txBody>
      </p:sp>
      <p:cxnSp>
        <p:nvCxnSpPr>
          <p:cNvPr id="74" name="Прямая соединительная линия 73">
            <a:extLst>
              <a:ext uri="{FF2B5EF4-FFF2-40B4-BE49-F238E27FC236}">
                <a16:creationId xmlns:a16="http://schemas.microsoft.com/office/drawing/2014/main" id="{16518AD0-AA80-F94E-9BE8-FF6D42A036DD}"/>
              </a:ext>
            </a:extLst>
          </p:cNvPr>
          <p:cNvCxnSpPr>
            <a:cxnSpLocks/>
          </p:cNvCxnSpPr>
          <p:nvPr/>
        </p:nvCxnSpPr>
        <p:spPr>
          <a:xfrm>
            <a:off x="482184" y="4408979"/>
            <a:ext cx="645359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65">
            <a:extLst>
              <a:ext uri="{FF2B5EF4-FFF2-40B4-BE49-F238E27FC236}">
                <a16:creationId xmlns:a16="http://schemas.microsoft.com/office/drawing/2014/main" id="{BE562175-FA09-4E8E-9252-361B876DA198}"/>
              </a:ext>
            </a:extLst>
          </p:cNvPr>
          <p:cNvSpPr txBox="1"/>
          <p:nvPr/>
        </p:nvSpPr>
        <p:spPr>
          <a:xfrm>
            <a:off x="539750" y="4517017"/>
            <a:ext cx="6364274" cy="322461"/>
          </a:xfrm>
          <a:prstGeom prst="rect">
            <a:avLst/>
          </a:prstGeom>
          <a:noFill/>
        </p:spPr>
        <p:txBody>
          <a:bodyPr wrap="square" rtlCol="0">
            <a:spAutoFit/>
          </a:bodyPr>
          <a:lstStyle/>
          <a:p>
            <a:pPr>
              <a:lnSpc>
                <a:spcPts val="1880"/>
              </a:lnSpc>
            </a:pPr>
            <a:r>
              <a:rPr lang="en" sz="1400" b="1" dirty="0">
                <a:solidFill>
                  <a:schemeClr val="tx1">
                    <a:lumMod val="95000"/>
                    <a:lumOff val="5000"/>
                  </a:schemeClr>
                </a:solidFill>
                <a:latin typeface="Calibri" panose="020F0502020204030204" pitchFamily="34" charset="0"/>
                <a:cs typeface="Calibri" panose="020F0502020204030204" pitchFamily="34" charset="0"/>
              </a:rPr>
              <a:t>A importância de um bom planejamento</a:t>
            </a:r>
            <a:endParaRPr lang="ru-RU" sz="1400"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Овал 67">
            <a:extLst>
              <a:ext uri="{FF2B5EF4-FFF2-40B4-BE49-F238E27FC236}">
                <a16:creationId xmlns:a16="http://schemas.microsoft.com/office/drawing/2014/main" id="{DD41BC8C-9A7A-4AA0-A8AD-2B67CC16C8E5}"/>
              </a:ext>
            </a:extLst>
          </p:cNvPr>
          <p:cNvSpPr/>
          <p:nvPr/>
        </p:nvSpPr>
        <p:spPr>
          <a:xfrm>
            <a:off x="416366" y="4678248"/>
            <a:ext cx="73152" cy="73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68">
            <a:extLst>
              <a:ext uri="{FF2B5EF4-FFF2-40B4-BE49-F238E27FC236}">
                <a16:creationId xmlns:a16="http://schemas.microsoft.com/office/drawing/2014/main" id="{161913FC-6D6D-4D05-9793-5CB2DCED35EE}"/>
              </a:ext>
            </a:extLst>
          </p:cNvPr>
          <p:cNvSpPr txBox="1"/>
          <p:nvPr/>
        </p:nvSpPr>
        <p:spPr>
          <a:xfrm>
            <a:off x="3857162" y="4523255"/>
            <a:ext cx="3165807" cy="5909310"/>
          </a:xfrm>
          <a:prstGeom prst="rect">
            <a:avLst/>
          </a:prstGeom>
          <a:noFill/>
        </p:spPr>
        <p:txBody>
          <a:bodyPr wrap="square" rtlCol="0">
            <a:spAutoFit/>
          </a:bodyPr>
          <a:lstStyle/>
          <a:p>
            <a:pPr algn="just"/>
            <a:r>
              <a:rPr lang="pt-BR" sz="1400" dirty="0"/>
              <a:t>Você pode realizar uma pesquisa informal apenas para saber se sua ideia será bem recebida no mercado.</a:t>
            </a:r>
          </a:p>
          <a:p>
            <a:pPr algn="just"/>
            <a:r>
              <a:rPr lang="pt-BR" sz="1400" dirty="0"/>
              <a:t>Depois, é importante que você crie um modelo de negócio onde você irá definir o público alvo, o que será necessário para iniciar o seu empreendimento e os valores que serão gastos, lembrando sempre de separar um fundo de reserva para os imprevistos.</a:t>
            </a:r>
          </a:p>
          <a:p>
            <a:pPr algn="just"/>
            <a:r>
              <a:rPr lang="pt-BR" sz="1400" dirty="0"/>
              <a:t>Neste momento você também definirá a forma de divulgação e venda do seu produto e serviço e traçará uma estratégia de marketing que melhor atenda a sua empresa.</a:t>
            </a:r>
          </a:p>
          <a:p>
            <a:pPr algn="just"/>
            <a:r>
              <a:rPr lang="pt-BR" sz="1400" dirty="0"/>
              <a:t>O ideal também é que, ao realizar o seu planejamento, você faça um cronograma das atividades a serem realizadas, para que possa cumprir com suas metas de forma organizada, alcançando maiores êxitos.</a:t>
            </a:r>
          </a:p>
          <a:p>
            <a:pPr algn="just"/>
            <a:r>
              <a:rPr lang="pt-BR" sz="1400" dirty="0"/>
              <a:t>Pesquise sobre patentes, consulte um contador e um advogado para ver as opções de registro e regime tributário para sua empresa e quanto será gasto nestes procedimentos.</a:t>
            </a:r>
          </a:p>
          <a:p>
            <a:pPr algn="just"/>
            <a:r>
              <a:rPr lang="pt-BR" sz="1400" dirty="0"/>
              <a:t>. </a:t>
            </a:r>
          </a:p>
        </p:txBody>
      </p:sp>
    </p:spTree>
    <p:extLst>
      <p:ext uri="{BB962C8B-B14F-4D97-AF65-F5344CB8AC3E}">
        <p14:creationId xmlns:p14="http://schemas.microsoft.com/office/powerpoint/2010/main" val="392901262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4386</TotalTime>
  <Words>10843</Words>
  <Application>Microsoft Office PowerPoint</Application>
  <PresentationFormat>Personalizar</PresentationFormat>
  <Paragraphs>621</Paragraphs>
  <Slides>48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48</vt:i4>
      </vt:variant>
    </vt:vector>
  </HeadingPairs>
  <TitlesOfParts>
    <vt:vector size="53" baseType="lpstr">
      <vt:lpstr>Arial</vt:lpstr>
      <vt:lpstr>Calibri</vt:lpstr>
      <vt:lpstr>Century Gothic</vt:lpstr>
      <vt:lpstr>Helvetica Neue</vt:lpstr>
      <vt:lpstr>Тема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 Shurgalin</dc:creator>
  <cp:lastModifiedBy>Alana Rosemberg</cp:lastModifiedBy>
  <cp:revision>170</cp:revision>
  <dcterms:created xsi:type="dcterms:W3CDTF">2019-04-08T05:44:56Z</dcterms:created>
  <dcterms:modified xsi:type="dcterms:W3CDTF">2020-08-17T19:29:40Z</dcterms:modified>
</cp:coreProperties>
</file>